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8" r:id="rId27"/>
    <p:sldId id="282" r:id="rId28"/>
    <p:sldId id="283" r:id="rId29"/>
    <p:sldId id="284" r:id="rId30"/>
    <p:sldId id="285" r:id="rId31"/>
    <p:sldId id="286" r:id="rId32"/>
    <p:sldId id="291" r:id="rId33"/>
    <p:sldId id="292" r:id="rId34"/>
    <p:sldId id="293" r:id="rId35"/>
    <p:sldId id="297" r:id="rId36"/>
    <p:sldId id="296" r:id="rId37"/>
    <p:sldId id="298" r:id="rId38"/>
    <p:sldId id="299" r:id="rId39"/>
    <p:sldId id="300" r:id="rId40"/>
    <p:sldId id="302" r:id="rId41"/>
    <p:sldId id="301" r:id="rId42"/>
    <p:sldId id="295" r:id="rId43"/>
    <p:sldId id="294" r:id="rId44"/>
    <p:sldId id="287" r:id="rId45"/>
    <p:sldId id="290" r:id="rId46"/>
    <p:sldId id="303" r:id="rId47"/>
    <p:sldId id="304" r:id="rId48"/>
    <p:sldId id="305" r:id="rId49"/>
    <p:sldId id="306" r:id="rId50"/>
    <p:sldId id="307" r:id="rId51"/>
    <p:sldId id="308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651" autoAdjust="0"/>
  </p:normalViewPr>
  <p:slideViewPr>
    <p:cSldViewPr snapToGrid="0">
      <p:cViewPr varScale="1">
        <p:scale>
          <a:sx n="109" d="100"/>
          <a:sy n="109" d="100"/>
        </p:scale>
        <p:origin x="954" y="102"/>
      </p:cViewPr>
      <p:guideLst/>
    </p:cSldViewPr>
  </p:slideViewPr>
  <p:outlineViewPr>
    <p:cViewPr>
      <p:scale>
        <a:sx n="33" d="100"/>
        <a:sy n="33" d="100"/>
      </p:scale>
      <p:origin x="0" y="-94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中山英楦塑胶有限公司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1C06-35A2-4E99-8677-7816FE018839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2B21F-B0B3-4DBE-BABC-BDC400D032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2436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中山英楦塑胶有限公司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37A17-C4F4-45E2-91EA-68FD0C80A8A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B1541-8BA6-4A81-81D1-5FE4C3C00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99290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BD37A17-C4F4-45E2-91EA-68FD0C80A8A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1541-8BA6-4A81-81D1-5FE4C3C0096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55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BD37A17-C4F4-45E2-91EA-68FD0C80A8A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1541-8BA6-4A81-81D1-5FE4C3C0096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3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60031-F18D-43F4-87BB-D6249B582B6D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6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B0185-EAE7-44CA-98AD-CCD0A45053FE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68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FBA53-129B-4505-94D0-2644811BBA0C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52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113F-0B53-47E3-886E-8D75C9B4A58A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878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6E24-DD90-4D0B-8E10-900612133F64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D747-2128-48BA-AF87-AC07C247CF24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16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07AC-0F33-407B-B835-D787A1C7F752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47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3062-7BA8-4ECA-83E1-7965A4A62E64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92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DDE-28F2-451B-A568-855292591DB7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97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689F7-1064-4B28-8AAF-9AC7558934B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54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7808-75C5-46A2-A8EB-7F8E5E9B70FF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7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E099-E9BA-4E36-B786-DFD93880E68C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16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4BD78-840D-4961-A03D-4A05823192A4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00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18507-D548-4435-BC64-790E12B329B2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0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461F-1977-495C-B3DA-24A2B7B0AD10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61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6487-8403-4C03-BE2B-C2232BE3ED57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中山英楦塑胶有限公司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5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8563068-DFF8-4042-850E-6B3B2B890692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中山英楦塑胶有限公司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4283A1-B6F2-44AD-81A1-739FB2ACE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17.xml"/><Relationship Id="rId7" Type="http://schemas.openxmlformats.org/officeDocument/2006/relationships/slide" Target="slide3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5.xml"/><Relationship Id="rId5" Type="http://schemas.openxmlformats.org/officeDocument/2006/relationships/slide" Target="slide24.xml"/><Relationship Id="rId10" Type="http://schemas.openxmlformats.org/officeDocument/2006/relationships/slide" Target="slide34.xml"/><Relationship Id="rId4" Type="http://schemas.openxmlformats.org/officeDocument/2006/relationships/slide" Target="slide23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fontAlgn="t"/>
            <a:r>
              <a:rPr lang="en-US" altLang="zh-CN" sz="5400">
                <a:latin typeface="+mj-ea"/>
                <a:cs typeface="Courier New" panose="02070309020205020404" pitchFamily="49" charset="0"/>
              </a:rPr>
              <a:t>Tiptop gp</a:t>
            </a:r>
            <a:r>
              <a:rPr lang="zh-CN" altLang="en-US" sz="5400">
                <a:latin typeface="+mj-ea"/>
                <a:cs typeface="Courier New" panose="02070309020205020404" pitchFamily="49" charset="0"/>
              </a:rPr>
              <a:t>教育训练 </a:t>
            </a:r>
            <a:br>
              <a:rPr lang="en-US" altLang="zh-CN" sz="5400">
                <a:latin typeface="+mj-ea"/>
                <a:cs typeface="Courier New" panose="02070309020205020404" pitchFamily="49" charset="0"/>
              </a:rPr>
            </a:br>
            <a:r>
              <a:rPr lang="zh-CN" altLang="en-US" sz="5400">
                <a:latin typeface="+mj-ea"/>
                <a:cs typeface="Courier New" panose="02070309020205020404" pitchFamily="49" charset="0"/>
              </a:rPr>
              <a:t>系统管理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12525" y="4192091"/>
            <a:ext cx="2318216" cy="1028699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algn="l"/>
            <a:r>
              <a:rPr lang="zh-CN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作者：易怀胜</a:t>
            </a:r>
            <a:endParaRPr lang="en-US" altLang="zh-CN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zh-CN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中山英楦塑胶有限公司</a:t>
            </a:r>
            <a:endParaRPr lang="en-US" altLang="zh-CN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zh-CN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总务部</a:t>
            </a:r>
          </a:p>
        </p:txBody>
      </p:sp>
    </p:spTree>
    <p:extLst>
      <p:ext uri="{BB962C8B-B14F-4D97-AF65-F5344CB8AC3E}">
        <p14:creationId xmlns:p14="http://schemas.microsoft.com/office/powerpoint/2010/main" val="273662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2" y="5402323"/>
            <a:ext cx="6238095" cy="961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52933"/>
          </a:xfrm>
          <a:solidFill>
            <a:schemeClr val="bg1">
              <a:lumMod val="85000"/>
              <a:alpha val="40000"/>
            </a:schemeClr>
          </a:solidFill>
        </p:spPr>
        <p:txBody>
          <a:bodyPr/>
          <a:lstStyle/>
          <a:p>
            <a:r>
              <a:rPr lang="zh-CN" altLang="en-US" b="1">
                <a:latin typeface="+mj-ea"/>
              </a:rPr>
              <a:t>编辑我的最爱</a:t>
            </a:r>
            <a:r>
              <a:rPr lang="en-US" altLang="zh-CN" b="1">
                <a:latin typeface="+mj-ea"/>
              </a:rPr>
              <a:t>( </a:t>
            </a:r>
            <a:r>
              <a:rPr lang="en-US" altLang="zh-CN" b="1" cap="none">
                <a:latin typeface="+mj-ea"/>
              </a:rPr>
              <a:t>p_favorite</a:t>
            </a:r>
            <a:r>
              <a:rPr lang="en-US" altLang="zh-CN" b="1">
                <a:latin typeface="+mj-ea"/>
              </a:rPr>
              <a:t> )</a:t>
            </a:r>
            <a:endParaRPr lang="zh-CN" altLang="en-US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332" y="1862764"/>
            <a:ext cx="7057143" cy="345817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9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13893"/>
          </a:xfrm>
          <a:solidFill>
            <a:schemeClr val="bg1">
              <a:lumMod val="85000"/>
              <a:alpha val="30000"/>
            </a:schemeClr>
          </a:solidFill>
        </p:spPr>
        <p:txBody>
          <a:bodyPr/>
          <a:lstStyle/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系统基本程序类型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330" y="1602377"/>
            <a:ext cx="7772870" cy="41888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单文件程序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单档、单档多栏、假双档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	– 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基本数据、参数设定程序</a:t>
            </a:r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–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存取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双文件程序</a:t>
            </a:r>
          </a:p>
          <a:p>
            <a:pPr marL="0" indent="0"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	– 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单据类作业程序</a:t>
            </a:r>
          </a:p>
          <a:p>
            <a:pPr marL="0" indent="0"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	– 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存取</a:t>
            </a:r>
            <a:r>
              <a:rPr lang="en-US" altLang="zh-TW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TW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TW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table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单头与单身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报表程序</a:t>
            </a:r>
          </a:p>
          <a:p>
            <a:pPr marL="0" indent="0"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	– 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明细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清单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类报表、凭证类报表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44225"/>
          </a:xfrm>
          <a:solidFill>
            <a:schemeClr val="bg1">
              <a:lumMod val="85000"/>
              <a:alpha val="33000"/>
            </a:schemeClr>
          </a:solidFill>
        </p:spPr>
        <p:txBody>
          <a:bodyPr/>
          <a:lstStyle/>
          <a:p>
            <a:r>
              <a:rPr lang="zh-CN" altLang="en-US" b="1">
                <a:latin typeface="+mj-ea"/>
              </a:rPr>
              <a:t>单檔</a:t>
            </a:r>
            <a:r>
              <a:rPr lang="en-US" altLang="zh-CN" b="1">
                <a:latin typeface="+mj-ea"/>
              </a:rPr>
              <a:t>(</a:t>
            </a:r>
            <a:r>
              <a:rPr lang="en-US" altLang="zh-CN" b="1" cap="none">
                <a:latin typeface="+mj-ea"/>
              </a:rPr>
              <a:t>apmi</a:t>
            </a:r>
            <a:r>
              <a:rPr lang="en-US" altLang="zh-CN" b="1">
                <a:latin typeface="+mj-ea"/>
              </a:rPr>
              <a:t>600)</a:t>
            </a:r>
            <a:endParaRPr lang="zh-CN" altLang="en-US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93849"/>
            <a:ext cx="7527845" cy="526415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62257" y="2988234"/>
            <a:ext cx="3057247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/>
              <a:t>一笔资料多个栏位</a:t>
            </a:r>
          </a:p>
        </p:txBody>
      </p:sp>
    </p:spTree>
    <p:extLst>
      <p:ext uri="{BB962C8B-B14F-4D97-AF65-F5344CB8AC3E}">
        <p14:creationId xmlns:p14="http://schemas.microsoft.com/office/powerpoint/2010/main" val="29841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13893"/>
          </a:xfrm>
          <a:solidFill>
            <a:schemeClr val="bg1">
              <a:lumMod val="85000"/>
              <a:alpha val="30000"/>
            </a:schemeClr>
          </a:solidFill>
        </p:spPr>
        <p:txBody>
          <a:bodyPr/>
          <a:lstStyle/>
          <a:p>
            <a:r>
              <a:rPr lang="zh-CN" altLang="en-US" b="1" cap="none">
                <a:latin typeface="+mj-ea"/>
              </a:rPr>
              <a:t>单档多栏</a:t>
            </a:r>
            <a:r>
              <a:rPr lang="en-US" altLang="zh-CN" b="1" cap="none">
                <a:latin typeface="+mj-ea"/>
              </a:rPr>
              <a:t>(aooi050)</a:t>
            </a:r>
            <a:endParaRPr lang="zh-CN" altLang="en-US" cap="none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144699"/>
            <a:ext cx="7772400" cy="306866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95703" y="1524000"/>
            <a:ext cx="203132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多笔资料栏位较少</a:t>
            </a:r>
          </a:p>
        </p:txBody>
      </p:sp>
    </p:spTree>
    <p:extLst>
      <p:ext uri="{BB962C8B-B14F-4D97-AF65-F5344CB8AC3E}">
        <p14:creationId xmlns:p14="http://schemas.microsoft.com/office/powerpoint/2010/main" val="381639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13893"/>
          </a:xfrm>
          <a:solidFill>
            <a:schemeClr val="bg1">
              <a:lumMod val="85000"/>
              <a:alpha val="43000"/>
            </a:schemeClr>
          </a:solidFill>
        </p:spPr>
        <p:txBody>
          <a:bodyPr/>
          <a:lstStyle/>
          <a:p>
            <a:r>
              <a:rPr lang="zh-CN" altLang="en-US" b="1" cap="none">
                <a:latin typeface="+mj-ea"/>
              </a:rPr>
              <a:t>假双档类型</a:t>
            </a:r>
            <a:r>
              <a:rPr lang="en-US" altLang="zh-CN" b="1" cap="none">
                <a:latin typeface="+mj-ea"/>
              </a:rPr>
              <a:t>(apmi254)</a:t>
            </a:r>
            <a:endParaRPr lang="zh-CN" altLang="en-US" cap="none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1984556"/>
            <a:ext cx="7772400" cy="398137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72000" y="1378917"/>
            <a:ext cx="4570482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假双档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是指程序画面虽分为单头与单身两个</a:t>
            </a:r>
          </a:p>
          <a:p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部份，但依然只针对</a:t>
            </a:r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单一</a:t>
            </a:r>
            <a:r>
              <a:rPr lang="en-US" altLang="zh-TW" b="1">
                <a:latin typeface="宋体" panose="02010600030101010101" pitchFamily="2" charset="-122"/>
                <a:ea typeface="宋体" panose="02010600030101010101" pitchFamily="2" charset="-122"/>
              </a:rPr>
              <a:t>table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做存取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0640" y="3914279"/>
            <a:ext cx="29546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单头（重复性较高的栏位）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59977" y="4937760"/>
            <a:ext cx="203132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单身（多笔资料）</a:t>
            </a:r>
          </a:p>
        </p:txBody>
      </p:sp>
    </p:spTree>
    <p:extLst>
      <p:ext uri="{BB962C8B-B14F-4D97-AF65-F5344CB8AC3E}">
        <p14:creationId xmlns:p14="http://schemas.microsoft.com/office/powerpoint/2010/main" val="266824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31311"/>
          </a:xfrm>
          <a:solidFill>
            <a:schemeClr val="bg1">
              <a:lumMod val="85000"/>
              <a:alpha val="25000"/>
            </a:schemeClr>
          </a:solidFill>
        </p:spPr>
        <p:txBody>
          <a:bodyPr/>
          <a:lstStyle/>
          <a:p>
            <a:r>
              <a:rPr lang="zh-CN" altLang="en-US" b="1" cap="none">
                <a:latin typeface="+mj-ea"/>
              </a:rPr>
              <a:t>多档类型</a:t>
            </a:r>
            <a:r>
              <a:rPr lang="en-US" altLang="zh-CN" b="1" cap="none">
                <a:latin typeface="+mj-ea"/>
              </a:rPr>
              <a:t>(abmi600)</a:t>
            </a:r>
            <a:endParaRPr lang="zh-CN" altLang="en-US" cap="none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0" y="1611267"/>
            <a:ext cx="7773339" cy="499397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32966" y="1341121"/>
            <a:ext cx="401103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檔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是指该程序会针对</a:t>
            </a:r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两个以上</a:t>
            </a:r>
            <a:r>
              <a:rPr lang="en-US" altLang="zh-TW" b="1">
                <a:latin typeface="宋体" panose="02010600030101010101" pitchFamily="2" charset="-122"/>
                <a:ea typeface="宋体" panose="02010600030101010101" pitchFamily="2" charset="-122"/>
              </a:rPr>
              <a:t>table</a:t>
            </a:r>
          </a:p>
          <a:p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作存取动作，程序操作较为复杂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5859" y="2821576"/>
            <a:ext cx="103896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单头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Table A</a:t>
            </a:r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75859" y="4228011"/>
            <a:ext cx="103896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单身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Table B</a:t>
            </a:r>
            <a:endParaRPr lang="zh-CN" altLang="en-US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5665" y="5742672"/>
            <a:ext cx="103896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单身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Table C</a:t>
            </a:r>
            <a:endParaRPr lang="zh-CN" altLang="en-US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7707" y="5742672"/>
            <a:ext cx="103896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单身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Table D</a:t>
            </a:r>
            <a:endParaRPr lang="zh-CN" altLang="en-US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50536" y="5730245"/>
            <a:ext cx="103896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单身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Table E</a:t>
            </a:r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92152" y="5742672"/>
            <a:ext cx="103896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单身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Table F</a:t>
            </a:r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37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05185"/>
          </a:xfrm>
          <a:solidFill>
            <a:schemeClr val="bg1">
              <a:lumMod val="85000"/>
              <a:alpha val="24000"/>
            </a:schemeClr>
          </a:solidFill>
        </p:spPr>
        <p:txBody>
          <a:bodyPr/>
          <a:lstStyle/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补充：查询条件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34893289"/>
              </p:ext>
            </p:extLst>
          </p:nvPr>
        </p:nvGraphicFramePr>
        <p:xfrm>
          <a:off x="685800" y="1619250"/>
          <a:ext cx="7314265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960">
                  <a:extLst>
                    <a:ext uri="{9D8B030D-6E8A-4147-A177-3AD203B41FA5}">
                      <a16:colId xmlns:a16="http://schemas.microsoft.com/office/drawing/2014/main" val="2167152827"/>
                    </a:ext>
                  </a:extLst>
                </a:gridCol>
                <a:gridCol w="1564277">
                  <a:extLst>
                    <a:ext uri="{9D8B030D-6E8A-4147-A177-3AD203B41FA5}">
                      <a16:colId xmlns:a16="http://schemas.microsoft.com/office/drawing/2014/main" val="1161620054"/>
                    </a:ext>
                  </a:extLst>
                </a:gridCol>
                <a:gridCol w="2897460">
                  <a:extLst>
                    <a:ext uri="{9D8B030D-6E8A-4147-A177-3AD203B41FA5}">
                      <a16:colId xmlns:a16="http://schemas.microsoft.com/office/drawing/2014/main" val="1559281841"/>
                    </a:ext>
                  </a:extLst>
                </a:gridCol>
                <a:gridCol w="1648568">
                  <a:extLst>
                    <a:ext uri="{9D8B030D-6E8A-4147-A177-3AD203B41FA5}">
                      <a16:colId xmlns:a16="http://schemas.microsoft.com/office/drawing/2014/main" val="2874924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baseline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字段代码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baseline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字段定义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baseline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英文名称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kern="1200" baseline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语法格式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9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=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 NULL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=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0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= or ==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等于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Equal to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= =X,=X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9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大于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Greater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than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&gt;X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96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Less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than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&lt;X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1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&gt;=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大于或等于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Not less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than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&gt;=X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35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&lt;=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小于或等于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Not greater than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&lt;=x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29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&lt;&gt; or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!=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不等于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Not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equal to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&lt;&gt;x,!=x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7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: or ..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Range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x:y,x..y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8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万用字符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Wildcard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for any string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*x,x*,*x*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7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?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单一万用字符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Single-character</a:t>
                      </a:r>
                      <a:r>
                        <a:rPr lang="en-US" altLang="zh-CN" baseline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wildcard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?x,x?,?x?,x??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13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Logical OR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a|b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770544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59053" y="6588667"/>
            <a:ext cx="2057400" cy="365125"/>
          </a:xfrm>
        </p:spPr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55476" y="5883276"/>
            <a:ext cx="573161" cy="365125"/>
          </a:xfrm>
        </p:spPr>
        <p:txBody>
          <a:bodyPr/>
          <a:lstStyle/>
          <a:p>
            <a:fld id="{B14283A1-B6F2-44AD-81A1-739FB2ACE53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0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05185"/>
          </a:xfrm>
          <a:solidFill>
            <a:schemeClr val="bg1">
              <a:lumMod val="85000"/>
              <a:alpha val="30000"/>
            </a:schemeClr>
          </a:solidFill>
        </p:spPr>
        <p:txBody>
          <a:bodyPr/>
          <a:lstStyle/>
          <a:p>
            <a:r>
              <a:rPr lang="zh-CN" altLang="en-US"/>
              <a:t>数据库建立与设定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7167" y="2094922"/>
            <a:ext cx="5542857" cy="344761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330" y="147688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微軟正黑體,Bold"/>
              </a:rPr>
              <a:t>TIPTOP </a:t>
            </a:r>
            <a:r>
              <a:rPr lang="zh-CN" altLang="en-US" b="1">
                <a:latin typeface="微軟正黑體,Bold"/>
              </a:rPr>
              <a:t>数据库架构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13893"/>
          </a:xfrm>
          <a:solidFill>
            <a:schemeClr val="bg1">
              <a:lumMod val="85000"/>
              <a:alpha val="20000"/>
            </a:schemeClr>
          </a:solidFill>
        </p:spPr>
        <p:txBody>
          <a:bodyPr>
            <a:normAutofit/>
          </a:bodyPr>
          <a:lstStyle/>
          <a:p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法人基本数据建立作业</a:t>
            </a:r>
            <a:r>
              <a:rPr lang="en-US" altLang="zh-TW" cap="none">
                <a:latin typeface="宋体" panose="02010600030101010101" pitchFamily="2" charset="-122"/>
                <a:ea typeface="宋体" panose="02010600030101010101" pitchFamily="2" charset="-122"/>
              </a:rPr>
              <a:t>( aooi930)</a:t>
            </a:r>
            <a:endParaRPr lang="zh-CN" altLang="en-US" cap="none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04" y="1576253"/>
            <a:ext cx="4833966" cy="470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7172" y="2039167"/>
            <a:ext cx="2249044" cy="16850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/>
              <a:t>建立法人基本资料</a:t>
            </a:r>
            <a:endParaRPr lang="en-US" altLang="zh-CN" sz="1500" b="1"/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350"/>
              <a:t>法人编号</a:t>
            </a:r>
            <a:endParaRPr lang="en-US" altLang="zh-CN" sz="1350"/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350"/>
              <a:t>法人名称</a:t>
            </a:r>
            <a:endParaRPr lang="en-US" altLang="zh-CN" sz="1350"/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350"/>
              <a:t>上层法人编号</a:t>
            </a:r>
            <a:endParaRPr lang="en-US" altLang="zh-CN" sz="1350"/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350"/>
              <a:t>上层法人名称</a:t>
            </a:r>
          </a:p>
        </p:txBody>
      </p:sp>
    </p:spTree>
    <p:extLst>
      <p:ext uri="{BB962C8B-B14F-4D97-AF65-F5344CB8AC3E}">
        <p14:creationId xmlns:p14="http://schemas.microsoft.com/office/powerpoint/2010/main" val="357640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301970" y="3591018"/>
            <a:ext cx="1620180" cy="9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05185"/>
          </a:xfrm>
          <a:solidFill>
            <a:schemeClr val="bg1">
              <a:lumMod val="95000"/>
              <a:alpha val="20000"/>
            </a:schemeClr>
          </a:solidFill>
        </p:spPr>
        <p:txBody>
          <a:bodyPr>
            <a:normAutofit/>
          </a:bodyPr>
          <a:lstStyle/>
          <a:p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集团架构维护作业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( aooi931 )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908964"/>
            <a:ext cx="6172200" cy="27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85900" y="1636425"/>
            <a:ext cx="4124847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57175" indent="-257175">
              <a:buFont typeface="+mj-ea"/>
              <a:buAutoNum type="circleNumDbPlain"/>
            </a:pPr>
            <a:r>
              <a:rPr lang="zh-CN" altLang="en-US" sz="1400">
                <a:latin typeface="+mn-ea"/>
              </a:rPr>
              <a:t>营运中心是唯一</a:t>
            </a:r>
            <a:endParaRPr lang="en-US" altLang="zh-CN" sz="1400">
              <a:latin typeface="+mn-ea"/>
            </a:endParaRPr>
          </a:p>
          <a:p>
            <a:pPr marL="257175" indent="-257175">
              <a:buFont typeface="+mj-ea"/>
              <a:buAutoNum type="circleNumDbPlain"/>
            </a:pPr>
            <a:r>
              <a:rPr lang="en-US" altLang="zh-CN" sz="1400">
                <a:latin typeface="+mn-ea"/>
              </a:rPr>
              <a:t>Mutil DB</a:t>
            </a:r>
            <a:r>
              <a:rPr lang="zh-CN" altLang="en-US" sz="1400">
                <a:latin typeface="+mn-ea"/>
              </a:rPr>
              <a:t>设定下，实体</a:t>
            </a:r>
            <a:r>
              <a:rPr lang="en-US" altLang="zh-CN" sz="1400">
                <a:latin typeface="+mn-ea"/>
              </a:rPr>
              <a:t>DB</a:t>
            </a:r>
            <a:r>
              <a:rPr lang="zh-CN" altLang="en-US" sz="1400">
                <a:latin typeface="+mn-ea"/>
              </a:rPr>
              <a:t>和登入</a:t>
            </a:r>
            <a:r>
              <a:rPr lang="en-US" altLang="zh-CN" sz="1400">
                <a:latin typeface="+mn-ea"/>
              </a:rPr>
              <a:t>DB</a:t>
            </a:r>
            <a:r>
              <a:rPr lang="zh-CN" altLang="en-US" sz="1400">
                <a:latin typeface="+mn-ea"/>
              </a:rPr>
              <a:t>相同</a:t>
            </a:r>
            <a:endParaRPr lang="en-US" altLang="zh-CN" sz="1400">
              <a:latin typeface="+mn-ea"/>
            </a:endParaRPr>
          </a:p>
          <a:p>
            <a:pPr marL="257175" indent="-257175">
              <a:buFont typeface="+mj-ea"/>
              <a:buAutoNum type="circleNumDbPlain"/>
            </a:pPr>
            <a:r>
              <a:rPr lang="zh-CN" altLang="en-US" sz="1400">
                <a:latin typeface="+mn-ea"/>
              </a:rPr>
              <a:t>建立</a:t>
            </a:r>
            <a:r>
              <a:rPr lang="en-US" altLang="zh-CN" sz="1400">
                <a:latin typeface="+mn-ea"/>
              </a:rPr>
              <a:t>Schema </a:t>
            </a:r>
            <a:r>
              <a:rPr lang="zh-CN" altLang="en-US" sz="1400">
                <a:latin typeface="+mn-ea"/>
              </a:rPr>
              <a:t>：开启</a:t>
            </a:r>
            <a:r>
              <a:rPr lang="en-US" altLang="zh-CN" sz="1400">
                <a:latin typeface="+mn-ea"/>
              </a:rPr>
              <a:t>p_create_schema</a:t>
            </a:r>
            <a:r>
              <a:rPr lang="zh-CN" altLang="en-US" sz="1400">
                <a:latin typeface="+mn-ea"/>
              </a:rPr>
              <a:t>。       </a:t>
            </a:r>
          </a:p>
        </p:txBody>
      </p:sp>
      <p:sp>
        <p:nvSpPr>
          <p:cNvPr id="6" name="矩形 5"/>
          <p:cNvSpPr/>
          <p:nvPr/>
        </p:nvSpPr>
        <p:spPr>
          <a:xfrm>
            <a:off x="4409982" y="3645024"/>
            <a:ext cx="1458162" cy="75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6778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409303"/>
            <a:ext cx="7773338" cy="1316628"/>
          </a:xfrm>
        </p:spPr>
        <p:txBody>
          <a:bodyPr>
            <a:normAutofit/>
          </a:bodyPr>
          <a:lstStyle/>
          <a:p>
            <a:r>
              <a:rPr lang="zh-CN" altLang="en-US"/>
              <a:t>课程大纲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330" y="1584960"/>
            <a:ext cx="7772870" cy="46503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TIPTOP</a:t>
            </a:r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联机方式及操作说明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数据库的建置与设定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使用者资料建立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权限控管设定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sldjump"/>
              </a:rPr>
              <a:t>使用者目录管理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7" action="ppaction://hlinksldjump"/>
              </a:rPr>
              <a:t>系统闲置处理设定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8" action="ppaction://hlinksldjump"/>
              </a:rPr>
              <a:t>图形化系统流程设定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9" action="ppaction://hlinksldjump"/>
              </a:rPr>
              <a:t>程序群组设定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  <a:hlinkClick r:id="rId10" action="ppaction://hlinksldjump"/>
              </a:rPr>
              <a:t>标准作业情境数据维护</a:t>
            </a:r>
            <a:r>
              <a:rPr lang="en-US" altLang="zh-TW" b="1">
                <a:latin typeface="宋体" panose="02010600030101010101" pitchFamily="2" charset="-122"/>
                <a:ea typeface="宋体" panose="02010600030101010101" pitchFamily="2" charset="-122"/>
                <a:hlinkClick r:id="rId10" action="ppaction://hlinksldjump"/>
              </a:rPr>
              <a:t>(p_sop)</a:t>
            </a:r>
            <a:endParaRPr lang="en-US" altLang="zh-TW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1" action="ppaction://hlinksldjump"/>
              </a:rPr>
              <a:t>补充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7934-508D-4843-8E94-72EFF6C39977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70345"/>
          </a:xfrm>
          <a:solidFill>
            <a:schemeClr val="bg1">
              <a:lumMod val="85000"/>
              <a:alpha val="19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altLang="zh-CN">
                <a:latin typeface="+mj-ea"/>
              </a:rPr>
              <a:t>p_create_schema</a:t>
            </a:r>
            <a:r>
              <a:rPr lang="zh-CN" altLang="en-US">
                <a:latin typeface="+mj-ea"/>
              </a:rPr>
              <a:t>数据库建立工具说明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2" y="1471748"/>
            <a:ext cx="7773338" cy="506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011144" y="3212976"/>
            <a:ext cx="810090" cy="162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2664501" y="3662442"/>
            <a:ext cx="2072962" cy="684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2762113" y="4441375"/>
            <a:ext cx="1679257" cy="236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2762112" y="4699017"/>
            <a:ext cx="2201773" cy="391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2823009" y="3212976"/>
            <a:ext cx="135015" cy="1620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>
                <a:solidFill>
                  <a:srgbClr val="FF0000"/>
                </a:solidFill>
              </a:rPr>
              <a:t>1</a:t>
            </a:r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67647" y="3500424"/>
            <a:ext cx="162018" cy="1620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>
                <a:solidFill>
                  <a:srgbClr val="FF0000"/>
                </a:solidFill>
              </a:rPr>
              <a:t>2</a:t>
            </a:r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41523" y="4455114"/>
            <a:ext cx="162018" cy="1620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>
                <a:solidFill>
                  <a:srgbClr val="FF0000"/>
                </a:solidFill>
              </a:rPr>
              <a:t>3</a:t>
            </a:r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42957" y="4725144"/>
            <a:ext cx="162018" cy="1620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>
                <a:solidFill>
                  <a:srgbClr val="FF0000"/>
                </a:solidFill>
              </a:rPr>
              <a:t>4</a:t>
            </a:r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2824" y="3483006"/>
            <a:ext cx="4361176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/>
              <a:t>1.</a:t>
            </a:r>
            <a:r>
              <a:rPr lang="zh-TW" altLang="en-US" sz="1600">
                <a:solidFill>
                  <a:srgbClr val="FF0000"/>
                </a:solidFill>
              </a:rPr>
              <a:t>预设基本资料（</a:t>
            </a:r>
            <a:r>
              <a:rPr lang="en-US" altLang="zh-TW" sz="1600">
                <a:solidFill>
                  <a:srgbClr val="FF0000"/>
                </a:solidFill>
              </a:rPr>
              <a:t>std</a:t>
            </a:r>
            <a:r>
              <a:rPr lang="zh-TW" altLang="en-US" sz="1600">
                <a:solidFill>
                  <a:srgbClr val="FF0000"/>
                </a:solidFill>
              </a:rPr>
              <a:t>、</a:t>
            </a:r>
            <a:r>
              <a:rPr lang="en-US" altLang="zh-TW" sz="1600">
                <a:solidFill>
                  <a:srgbClr val="FF0000"/>
                </a:solidFill>
              </a:rPr>
              <a:t>icd</a:t>
            </a:r>
            <a:r>
              <a:rPr lang="zh-TW" altLang="en-US" sz="1600">
                <a:solidFill>
                  <a:srgbClr val="FF0000"/>
                </a:solidFill>
              </a:rPr>
              <a:t>、</a:t>
            </a:r>
            <a:r>
              <a:rPr lang="en-US" altLang="zh-TW" sz="1600">
                <a:solidFill>
                  <a:srgbClr val="FF0000"/>
                </a:solidFill>
              </a:rPr>
              <a:t>slk</a:t>
            </a:r>
            <a:r>
              <a:rPr lang="zh-TW" altLang="en-US" sz="1600">
                <a:solidFill>
                  <a:srgbClr val="FF0000"/>
                </a:solidFill>
              </a:rPr>
              <a:t>）会重</a:t>
            </a:r>
            <a:endParaRPr lang="en-US" altLang="zh-TW" sz="1600">
              <a:solidFill>
                <a:srgbClr val="FF0000"/>
              </a:solidFill>
            </a:endParaRPr>
          </a:p>
          <a:p>
            <a:r>
              <a:rPr lang="en-US" altLang="zh-TW" sz="1600">
                <a:solidFill>
                  <a:srgbClr val="FF0000"/>
                </a:solidFill>
              </a:rPr>
              <a:t>       </a:t>
            </a:r>
            <a:r>
              <a:rPr lang="zh-TW" altLang="en-US" sz="1600">
                <a:solidFill>
                  <a:srgbClr val="FF0000"/>
                </a:solidFill>
              </a:rPr>
              <a:t>新载入</a:t>
            </a:r>
            <a:r>
              <a:rPr lang="en-US" altLang="zh-TW" sz="1600">
                <a:solidFill>
                  <a:srgbClr val="FF0000"/>
                </a:solidFill>
              </a:rPr>
              <a:t>p_base_data</a:t>
            </a:r>
            <a:r>
              <a:rPr lang="zh-TW" altLang="en-US" sz="1600">
                <a:solidFill>
                  <a:srgbClr val="FF0000"/>
                </a:solidFill>
              </a:rPr>
              <a:t>设定的基本参数。</a:t>
            </a:r>
          </a:p>
          <a:p>
            <a:r>
              <a:rPr lang="en-US" altLang="zh-TW" sz="1600"/>
              <a:t>2.</a:t>
            </a:r>
            <a:r>
              <a:rPr lang="zh-TW" altLang="en-US" sz="1600"/>
              <a:t>密码在输入后，会实时检查密码的正确性。</a:t>
            </a:r>
          </a:p>
          <a:p>
            <a:r>
              <a:rPr lang="en-US" altLang="zh-TW" sz="1600"/>
              <a:t>3.</a:t>
            </a:r>
            <a:r>
              <a:rPr lang="zh-TW" altLang="en-US" sz="1600"/>
              <a:t>建立</a:t>
            </a:r>
            <a:r>
              <a:rPr lang="en-US" altLang="zh-TW" sz="1600"/>
              <a:t>Schema </a:t>
            </a:r>
            <a:r>
              <a:rPr lang="zh-TW" altLang="en-US" sz="1600"/>
              <a:t>会需要参考数据库，默认为</a:t>
            </a:r>
            <a:r>
              <a:rPr lang="en-US" altLang="zh-TW" sz="1600"/>
              <a:t>ds</a:t>
            </a:r>
            <a:r>
              <a:rPr lang="zh-TW" altLang="en-US" sz="1600"/>
              <a:t>。</a:t>
            </a:r>
          </a:p>
          <a:p>
            <a:r>
              <a:rPr lang="en-US" altLang="zh-TW" sz="1600"/>
              <a:t>4.</a:t>
            </a:r>
            <a:r>
              <a:rPr lang="zh-TW" altLang="en-US" sz="1600"/>
              <a:t>建立</a:t>
            </a:r>
            <a:r>
              <a:rPr lang="en-US" altLang="zh-TW" sz="1600"/>
              <a:t>Schema</a:t>
            </a:r>
            <a:r>
              <a:rPr lang="zh-TW" altLang="en-US" sz="1600"/>
              <a:t>是否需要连同测试数据一起导出。</a:t>
            </a:r>
          </a:p>
          <a:p>
            <a:endParaRPr lang="zh-CN" altLang="en-US" sz="1600"/>
          </a:p>
          <a:p>
            <a:r>
              <a:rPr lang="zh-TW" altLang="en-US" sz="1600"/>
              <a:t>    备注：参考的数据库若不是</a:t>
            </a:r>
            <a:r>
              <a:rPr lang="en-US" altLang="zh-TW" sz="1600"/>
              <a:t>ds </a:t>
            </a:r>
            <a:r>
              <a:rPr lang="zh-TW" altLang="en-US" sz="1600"/>
              <a:t>，则一定</a:t>
            </a:r>
            <a:endParaRPr lang="en-US" altLang="zh-TW" sz="1600"/>
          </a:p>
          <a:p>
            <a:r>
              <a:rPr lang="zh-TW" altLang="en-US" sz="1600"/>
              <a:t>    会勾选</a:t>
            </a:r>
            <a:r>
              <a:rPr lang="en-US" altLang="zh-TW" sz="1600"/>
              <a:t>Demo Data </a:t>
            </a:r>
            <a:r>
              <a:rPr lang="zh-TW" altLang="en-US" sz="1600"/>
              <a:t>。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2361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营运中心建立后维护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485900" y="2057401"/>
            <a:ext cx="2924082" cy="131759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/>
              <a:t>进入程式：</a:t>
            </a:r>
            <a:r>
              <a:rPr lang="en-US" altLang="zh-CN"/>
              <a:t>p_zta</a:t>
            </a:r>
          </a:p>
          <a:p>
            <a:r>
              <a:rPr lang="zh-CN" altLang="en-US"/>
              <a:t>使用资料库管理者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/>
              <a:t>DBA</a:t>
            </a:r>
            <a:r>
              <a:rPr lang="zh-CN" altLang="en-US"/>
              <a:t>）登入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PL-SQL</a:t>
            </a:r>
            <a:r>
              <a:rPr lang="zh-CN" altLang="en-US"/>
              <a:t>登入查看</a:t>
            </a:r>
            <a:br>
              <a:rPr lang="en-US" altLang="zh-CN"/>
            </a:br>
            <a:r>
              <a:rPr lang="zh-CN" altLang="en-US"/>
              <a:t>是否建立营运中心成功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925239"/>
            <a:ext cx="3154019" cy="220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969061"/>
            <a:ext cx="2986088" cy="193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26006" y="4509121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1350"/>
              <a:t>密码：</a:t>
            </a:r>
            <a:r>
              <a:rPr lang="en-US" altLang="zh-CN" sz="1350"/>
              <a:t>sys_dsc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1350"/>
              <a:t>登入后显示如下图，则表明创建成功，</a:t>
            </a:r>
            <a:endParaRPr lang="en-US" altLang="zh-CN" sz="1350"/>
          </a:p>
          <a:p>
            <a:r>
              <a:rPr lang="en-US" altLang="zh-CN" sz="1350"/>
              <a:t>          </a:t>
            </a:r>
            <a:r>
              <a:rPr lang="zh-CN" altLang="en-US" sz="1350"/>
              <a:t>否则把数据导入</a:t>
            </a:r>
            <a:endParaRPr lang="en-US" altLang="zh-CN" sz="1350"/>
          </a:p>
          <a:p>
            <a:endParaRPr lang="zh-CN" altLang="en-US" sz="135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7250"/>
            <a:ext cx="7335441" cy="576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1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48728"/>
          </a:xfrm>
          <a:solidFill>
            <a:schemeClr val="bg1">
              <a:lumMod val="85000"/>
              <a:alpha val="16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zh-TW" altLang="en-US" cap="none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多工厂控制参数设定</a:t>
            </a:r>
            <a:r>
              <a:rPr lang="en-US" altLang="zh-TW" cap="none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(aoos900)</a:t>
            </a:r>
            <a:endParaRPr lang="zh-CN" altLang="en-US" cap="none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2" y="1864580"/>
            <a:ext cx="4095674" cy="447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45672" y="2014446"/>
            <a:ext cx="3416320" cy="730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800">
                <a:latin typeface="+mn-ea"/>
              </a:rPr>
              <a:t>多营运中心参数设置</a:t>
            </a:r>
            <a:endParaRPr lang="en-US" altLang="zh-CN" sz="2800">
              <a:latin typeface="+mn-ea"/>
            </a:endParaRPr>
          </a:p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48308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07362"/>
          </a:xfrm>
          <a:solidFill>
            <a:schemeClr val="bg1">
              <a:lumMod val="85000"/>
              <a:alpha val="18000"/>
            </a:schemeClr>
          </a:solidFill>
        </p:spPr>
        <p:txBody>
          <a:bodyPr/>
          <a:lstStyle/>
          <a:p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tiptop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上建立使用者账号 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(p_zx)</a:t>
            </a:r>
            <a:endParaRPr lang="zh-CN" altLang="en-US" cap="none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692276"/>
            <a:ext cx="4219033" cy="4191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53012" y="2011680"/>
            <a:ext cx="20313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+mj-ea"/>
                <a:ea typeface="+mj-ea"/>
              </a:rPr>
              <a:t>新增</a:t>
            </a:r>
            <a:r>
              <a:rPr lang="en-US" altLang="zh-CN">
                <a:solidFill>
                  <a:srgbClr val="FF0000"/>
                </a:solidFill>
                <a:latin typeface="+mj-ea"/>
                <a:ea typeface="+mj-ea"/>
              </a:rPr>
              <a:t>tiptop</a:t>
            </a:r>
            <a:r>
              <a:rPr lang="zh-CN" altLang="en-US">
                <a:solidFill>
                  <a:srgbClr val="FF0000"/>
                </a:solidFill>
                <a:latin typeface="+mj-ea"/>
                <a:ea typeface="+mj-ea"/>
              </a:rPr>
              <a:t>使用者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53012" y="2952206"/>
            <a:ext cx="27815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填入左侧图片中的数据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设置新用户权限类型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多营运中心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默认营运中心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登录密码（需要维护）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用户自己修改密码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459"/>
            <a:ext cx="9144000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22602"/>
          </a:xfrm>
        </p:spPr>
        <p:txBody>
          <a:bodyPr/>
          <a:lstStyle/>
          <a:p>
            <a:r>
              <a:rPr lang="zh-CN" altLang="en-US"/>
              <a:t>权限控管设定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22910" y="2637156"/>
            <a:ext cx="64915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280160" y="193548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22910" y="1905002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中山</a:t>
            </a:r>
          </a:p>
        </p:txBody>
      </p:sp>
      <p:sp>
        <p:nvSpPr>
          <p:cNvPr id="26" name="矩形 25"/>
          <p:cNvSpPr/>
          <p:nvPr/>
        </p:nvSpPr>
        <p:spPr>
          <a:xfrm>
            <a:off x="2205755" y="1905002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越南</a:t>
            </a:r>
          </a:p>
        </p:txBody>
      </p:sp>
      <p:sp>
        <p:nvSpPr>
          <p:cNvPr id="27" name="矩形 26"/>
          <p:cNvSpPr/>
          <p:nvPr/>
        </p:nvSpPr>
        <p:spPr>
          <a:xfrm>
            <a:off x="3988600" y="1905002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印尼</a:t>
            </a:r>
          </a:p>
        </p:txBody>
      </p:sp>
      <p:sp>
        <p:nvSpPr>
          <p:cNvPr id="28" name="矩形 27"/>
          <p:cNvSpPr/>
          <p:nvPr/>
        </p:nvSpPr>
        <p:spPr>
          <a:xfrm>
            <a:off x="5771445" y="1905002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台湾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994410" y="234696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777255" y="234696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560100" y="234696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342945" y="234696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22910" y="263652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933839" y="263652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764280" y="2636522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2819087"/>
            <a:ext cx="1565910" cy="8534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依阶层</a:t>
            </a:r>
            <a:endParaRPr lang="en-US" altLang="zh-CN"/>
          </a:p>
          <a:p>
            <a:pPr algn="ctr"/>
            <a:r>
              <a:rPr lang="zh-CN" altLang="en-US"/>
              <a:t>经理、员工</a:t>
            </a:r>
          </a:p>
        </p:txBody>
      </p:sp>
      <p:sp>
        <p:nvSpPr>
          <p:cNvPr id="39" name="矩形 38"/>
          <p:cNvSpPr/>
          <p:nvPr/>
        </p:nvSpPr>
        <p:spPr>
          <a:xfrm>
            <a:off x="2981325" y="2834005"/>
            <a:ext cx="1565910" cy="8534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依阶层</a:t>
            </a:r>
            <a:endParaRPr lang="en-US" altLang="zh-CN"/>
          </a:p>
          <a:p>
            <a:pPr algn="ctr"/>
            <a:r>
              <a:rPr lang="zh-CN" altLang="en-US"/>
              <a:t>经理、员工</a:t>
            </a:r>
          </a:p>
        </p:txBody>
      </p:sp>
      <p:sp>
        <p:nvSpPr>
          <p:cNvPr id="40" name="矩形 39"/>
          <p:cNvSpPr/>
          <p:nvPr/>
        </p:nvSpPr>
        <p:spPr>
          <a:xfrm>
            <a:off x="5882760" y="2819087"/>
            <a:ext cx="1565910" cy="8534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依阶层</a:t>
            </a:r>
            <a:endParaRPr lang="en-US" altLang="zh-CN"/>
          </a:p>
          <a:p>
            <a:pPr algn="ctr"/>
            <a:r>
              <a:rPr lang="zh-CN" altLang="en-US"/>
              <a:t>经理、员工</a:t>
            </a: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782955" y="3931920"/>
            <a:ext cx="6150884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40030" y="4251960"/>
            <a:ext cx="1782845" cy="442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程式代号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576173" y="4251960"/>
            <a:ext cx="1782845" cy="442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程式代号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784094" y="4251960"/>
            <a:ext cx="1782845" cy="442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程式代号</a:t>
            </a:r>
            <a:r>
              <a:rPr lang="en-US" altLang="zh-CN"/>
              <a:t>2</a:t>
            </a:r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600075" y="5013960"/>
            <a:ext cx="6150884" cy="3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24790" y="5288280"/>
            <a:ext cx="1782845" cy="4425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49" name="矩形 48"/>
          <p:cNvSpPr/>
          <p:nvPr/>
        </p:nvSpPr>
        <p:spPr>
          <a:xfrm>
            <a:off x="5560933" y="5288280"/>
            <a:ext cx="1782845" cy="4425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列印</a:t>
            </a:r>
          </a:p>
        </p:txBody>
      </p:sp>
      <p:sp>
        <p:nvSpPr>
          <p:cNvPr id="50" name="矩形 49"/>
          <p:cNvSpPr/>
          <p:nvPr/>
        </p:nvSpPr>
        <p:spPr>
          <a:xfrm>
            <a:off x="2768854" y="5288280"/>
            <a:ext cx="1782845" cy="4425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查询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600075" y="6004561"/>
            <a:ext cx="6150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255270" y="6187440"/>
            <a:ext cx="1782845" cy="4425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栏位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591413" y="6187440"/>
            <a:ext cx="1782845" cy="4425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栏位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799334" y="6187440"/>
            <a:ext cx="1782845" cy="4425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栏位</a:t>
            </a:r>
            <a:r>
              <a:rPr lang="en-US" altLang="zh-CN"/>
              <a:t>2</a:t>
            </a:r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>
            <a:off x="782955" y="394716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24675" y="393192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9" idx="2"/>
          </p:cNvCxnSpPr>
          <p:nvPr/>
        </p:nvCxnSpPr>
        <p:spPr>
          <a:xfrm>
            <a:off x="3764280" y="3687443"/>
            <a:ext cx="0" cy="564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00075" y="5044440"/>
            <a:ext cx="0" cy="243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593892" y="6004561"/>
            <a:ext cx="6183" cy="18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764280" y="4694558"/>
            <a:ext cx="2677" cy="59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750959" y="5051741"/>
            <a:ext cx="0" cy="25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50959" y="6004561"/>
            <a:ext cx="0" cy="18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3764280" y="5730878"/>
            <a:ext cx="0" cy="456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7605845" y="1826633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营运中心</a:t>
            </a:r>
          </a:p>
        </p:txBody>
      </p:sp>
      <p:sp>
        <p:nvSpPr>
          <p:cNvPr id="85" name="矩形 84"/>
          <p:cNvSpPr/>
          <p:nvPr/>
        </p:nvSpPr>
        <p:spPr>
          <a:xfrm>
            <a:off x="7605845" y="2893115"/>
            <a:ext cx="1143000" cy="4422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权限类别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763589" y="229907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p_zxy</a:t>
            </a:r>
            <a:endParaRPr lang="zh-CN" altLang="en-US" sz="2000"/>
          </a:p>
        </p:txBody>
      </p:sp>
      <p:sp>
        <p:nvSpPr>
          <p:cNvPr id="87" name="矩形 86"/>
          <p:cNvSpPr/>
          <p:nvPr/>
        </p:nvSpPr>
        <p:spPr>
          <a:xfrm>
            <a:off x="7605845" y="4173588"/>
            <a:ext cx="1143000" cy="4883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程式代号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824549" y="342682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p_zw</a:t>
            </a:r>
            <a:endParaRPr lang="zh-CN" altLang="en-US" sz="2000"/>
          </a:p>
        </p:txBody>
      </p:sp>
      <p:sp>
        <p:nvSpPr>
          <p:cNvPr id="89" name="文本框 88"/>
          <p:cNvSpPr txBox="1"/>
          <p:nvPr/>
        </p:nvSpPr>
        <p:spPr>
          <a:xfrm>
            <a:off x="7839789" y="4729529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p_zy</a:t>
            </a:r>
            <a:endParaRPr lang="zh-CN" altLang="en-US" sz="2000"/>
          </a:p>
        </p:txBody>
      </p:sp>
      <p:sp>
        <p:nvSpPr>
          <p:cNvPr id="90" name="矩形 89"/>
          <p:cNvSpPr/>
          <p:nvPr/>
        </p:nvSpPr>
        <p:spPr>
          <a:xfrm>
            <a:off x="7668186" y="5197262"/>
            <a:ext cx="1037626" cy="4425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列印</a:t>
            </a:r>
          </a:p>
        </p:txBody>
      </p:sp>
      <p:sp>
        <p:nvSpPr>
          <p:cNvPr id="92" name="矩形 91"/>
          <p:cNvSpPr/>
          <p:nvPr/>
        </p:nvSpPr>
        <p:spPr>
          <a:xfrm>
            <a:off x="7668186" y="6093828"/>
            <a:ext cx="1044580" cy="4425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栏位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7848600" y="645958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p_per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7866355" y="5541109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p_zy</a:t>
            </a:r>
            <a:br>
              <a:rPr lang="en-US" altLang="zh-CN" sz="1400"/>
            </a:br>
            <a:r>
              <a:rPr lang="en-US" altLang="zh-CN" sz="1400"/>
              <a:t>action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22912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31311"/>
          </a:xfrm>
          <a:solidFill>
            <a:schemeClr val="bg1">
              <a:lumMod val="75000"/>
              <a:alpha val="13000"/>
            </a:schemeClr>
          </a:solidFill>
        </p:spPr>
        <p:txBody>
          <a:bodyPr/>
          <a:lstStyle/>
          <a:p>
            <a:r>
              <a:rPr lang="en-US" altLang="zh-TW" b="1">
                <a:latin typeface="宋体" panose="02010600030101010101" pitchFamily="2" charset="-122"/>
                <a:ea typeface="宋体" panose="02010600030101010101" pitchFamily="2" charset="-122"/>
              </a:rPr>
              <a:t>TIPTOP </a:t>
            </a:r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系统权限控管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9862" y="1601788"/>
            <a:ext cx="2017211" cy="494705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080" y="1627915"/>
            <a:ext cx="5000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权限的相关设定都位于“权限处理</a:t>
            </a:r>
            <a:r>
              <a:rPr lang="en-US" altLang="zh-CN"/>
              <a:t>m0203</a:t>
            </a:r>
            <a:r>
              <a:rPr lang="zh-CN" altLang="en-US"/>
              <a:t>”目录</a:t>
            </a:r>
            <a:endParaRPr lang="en-US" altLang="zh-CN"/>
          </a:p>
          <a:p>
            <a:pPr marL="257175" indent="-257175">
              <a:buFont typeface="+mj-ea"/>
              <a:buAutoNum type="circleNumDbPlain"/>
            </a:pPr>
            <a:r>
              <a:rPr lang="zh-CN" altLang="en-US"/>
              <a:t>使用者营运中心权限设定作业（</a:t>
            </a:r>
            <a:r>
              <a:rPr lang="en-US" altLang="zh-CN"/>
              <a:t>p_zxy</a:t>
            </a:r>
            <a:r>
              <a:rPr lang="zh-CN" altLang="en-US"/>
              <a:t>）</a:t>
            </a:r>
            <a:endParaRPr lang="en-US" altLang="zh-CN"/>
          </a:p>
          <a:p>
            <a:pPr marL="257175" indent="-257175">
              <a:buFont typeface="+mj-ea"/>
              <a:buAutoNum type="circleNumDbPlain"/>
            </a:pPr>
            <a:r>
              <a:rPr lang="zh-CN" altLang="en-US"/>
              <a:t>使用者基本资料（</a:t>
            </a:r>
            <a:r>
              <a:rPr lang="en-US" altLang="zh-CN"/>
              <a:t>p_zx</a:t>
            </a:r>
            <a:r>
              <a:rPr lang="zh-CN" altLang="en-US"/>
              <a:t>）</a:t>
            </a:r>
            <a:endParaRPr lang="en-US" altLang="zh-CN"/>
          </a:p>
          <a:p>
            <a:pPr marL="257175" indent="-257175">
              <a:buFont typeface="+mj-ea"/>
              <a:buAutoNum type="circleNumDbPlain"/>
            </a:pPr>
            <a:r>
              <a:rPr lang="zh-CN" altLang="en-US"/>
              <a:t>权限类别建立（</a:t>
            </a:r>
            <a:r>
              <a:rPr lang="en-US" altLang="zh-CN"/>
              <a:t>p_zw</a:t>
            </a:r>
            <a:r>
              <a:rPr lang="zh-CN" altLang="en-US"/>
              <a:t>）</a:t>
            </a:r>
            <a:endParaRPr lang="en-US" altLang="zh-CN"/>
          </a:p>
          <a:p>
            <a:pPr marL="257175" indent="-257175">
              <a:buFont typeface="+mj-ea"/>
              <a:buAutoNum type="circleNumDbPlain"/>
            </a:pPr>
            <a:r>
              <a:rPr lang="zh-CN" altLang="en-US"/>
              <a:t>维护执行权限（</a:t>
            </a:r>
            <a:r>
              <a:rPr lang="en-US" altLang="zh-CN"/>
              <a:t>p_zy</a:t>
            </a:r>
            <a:r>
              <a:rPr lang="zh-CN" altLang="en-US"/>
              <a:t>）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7" y="1234560"/>
            <a:ext cx="3809524" cy="5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425" y="984173"/>
            <a:ext cx="5733333" cy="56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82" y="1682671"/>
            <a:ext cx="8295238" cy="45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0482"/>
            <a:ext cx="9144000" cy="51483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65" y="1730780"/>
            <a:ext cx="8623878" cy="51499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00251" y="4911634"/>
            <a:ext cx="330090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>
                <a:latin typeface="+mj-ea"/>
                <a:ea typeface="+mj-ea"/>
              </a:rPr>
              <a:t>程式执行权限顺序</a:t>
            </a:r>
            <a:r>
              <a:rPr lang="en-US" altLang="zh-CN">
                <a:latin typeface="+mj-ea"/>
                <a:ea typeface="+mj-ea"/>
              </a:rPr>
              <a:t>p_zxw &gt;p_zy</a:t>
            </a:r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81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F455A-59B5-4569-8929-D7A0FA75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586027"/>
          </a:xfrm>
          <a:solidFill>
            <a:schemeClr val="bg1">
              <a:lumMod val="85000"/>
              <a:alpha val="15000"/>
            </a:schemeClr>
          </a:solidFill>
        </p:spPr>
        <p:txBody>
          <a:bodyPr/>
          <a:lstStyle/>
          <a:p>
            <a:r>
              <a:rPr lang="zh-CN" altLang="en-US"/>
              <a:t>权限问题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A3306-6CC4-4AB6-A5A6-3908EB72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DCEFFD-63B9-480B-87DD-5141E2D2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8CAE48B-AD5C-405E-9EF3-3C2AD687CA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5" y="3946095"/>
            <a:ext cx="4552950" cy="371475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B97FED-A663-4497-87B3-953D780C315F}"/>
              </a:ext>
            </a:extLst>
          </p:cNvPr>
          <p:cNvSpPr txBox="1"/>
          <p:nvPr/>
        </p:nvSpPr>
        <p:spPr>
          <a:xfrm>
            <a:off x="685332" y="1600200"/>
            <a:ext cx="16850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FF0000"/>
                </a:solidFill>
              </a:rPr>
              <a:t>程式权限：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782E6C-18EA-42ED-938F-E7091D89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2" y="2317072"/>
            <a:ext cx="3086100" cy="6953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BE3FA6B-FB92-4A20-A527-8A8ED72A608F}"/>
              </a:ext>
            </a:extLst>
          </p:cNvPr>
          <p:cNvSpPr txBox="1"/>
          <p:nvPr/>
        </p:nvSpPr>
        <p:spPr>
          <a:xfrm>
            <a:off x="685332" y="3358662"/>
            <a:ext cx="172354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/>
              <a:t>Action</a:t>
            </a:r>
            <a:r>
              <a:rPr lang="zh-CN" altLang="en-US"/>
              <a:t>权限：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897C1C-9846-4C74-B836-8CFED81CE872}"/>
              </a:ext>
            </a:extLst>
          </p:cNvPr>
          <p:cNvSpPr txBox="1"/>
          <p:nvPr/>
        </p:nvSpPr>
        <p:spPr>
          <a:xfrm>
            <a:off x="685332" y="4888468"/>
            <a:ext cx="255069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请看</a:t>
            </a:r>
            <a:r>
              <a:rPr lang="zh-CN" altLang="en-US">
                <a:solidFill>
                  <a:srgbClr val="FF0000"/>
                </a:solidFill>
              </a:rPr>
              <a:t>清楚</a:t>
            </a:r>
            <a:r>
              <a:rPr lang="zh-CN" altLang="en-US"/>
              <a:t>提示的信息</a:t>
            </a:r>
          </a:p>
        </p:txBody>
      </p:sp>
    </p:spTree>
    <p:extLst>
      <p:ext uri="{BB962C8B-B14F-4D97-AF65-F5344CB8AC3E}">
        <p14:creationId xmlns:p14="http://schemas.microsoft.com/office/powerpoint/2010/main" val="95090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13893"/>
          </a:xfrm>
          <a:solidFill>
            <a:schemeClr val="bg1">
              <a:lumMod val="85000"/>
              <a:alpha val="18000"/>
            </a:schemeClr>
          </a:solidFill>
        </p:spPr>
        <p:txBody>
          <a:bodyPr/>
          <a:lstStyle/>
          <a:p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画面字段显示整体设定 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 p_per )</a:t>
            </a:r>
            <a:endParaRPr lang="zh-CN" altLang="en-US" cap="none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1661221"/>
            <a:ext cx="7772400" cy="407054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52206" y="3074126"/>
            <a:ext cx="566057" cy="2412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5332" y="4214949"/>
            <a:ext cx="7131121" cy="20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37463" y="3361509"/>
            <a:ext cx="364715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可设栏位隐藏，此为整体参数设置</a:t>
            </a:r>
            <a:br>
              <a:rPr lang="en-US" altLang="zh-CN"/>
            </a:br>
            <a:r>
              <a:rPr lang="zh-CN" altLang="en-US"/>
              <a:t>所有使用者适用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353006" cy="56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22602"/>
          </a:xfrm>
          <a:solidFill>
            <a:schemeClr val="bg1">
              <a:lumMod val="85000"/>
              <a:alpha val="24000"/>
            </a:schemeClr>
          </a:solidFill>
        </p:spPr>
        <p:txBody>
          <a:bodyPr/>
          <a:lstStyle/>
          <a:p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画面字段显示权限设定 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(p_perright)</a:t>
            </a:r>
            <a:endParaRPr lang="zh-CN" altLang="en-US" cap="none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4120" y="1980612"/>
            <a:ext cx="7567969" cy="418941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98913" y="3212092"/>
            <a:ext cx="2852063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录入让资料隐藏</a:t>
            </a:r>
            <a:r>
              <a:rPr lang="en-US" altLang="zh-CN"/>
              <a:t>aimi100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隐藏的字段代码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群组可视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个人可视</a:t>
            </a:r>
          </a:p>
        </p:txBody>
      </p:sp>
    </p:spTree>
    <p:extLst>
      <p:ext uri="{BB962C8B-B14F-4D97-AF65-F5344CB8AC3E}">
        <p14:creationId xmlns:p14="http://schemas.microsoft.com/office/powerpoint/2010/main" val="4473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13893"/>
          </a:xfrm>
          <a:solidFill>
            <a:schemeClr val="bg1">
              <a:lumMod val="85000"/>
              <a:alpha val="20000"/>
            </a:schemeClr>
          </a:solidFill>
        </p:spPr>
        <p:txBody>
          <a:bodyPr/>
          <a:lstStyle/>
          <a:p>
            <a:r>
              <a:rPr lang="zh-CN" altLang="en-US" cap="none">
                <a:latin typeface="+mj-ea"/>
              </a:rPr>
              <a:t>程式资料建立</a:t>
            </a:r>
            <a:r>
              <a:rPr lang="en-US" altLang="zh-CN" cap="none">
                <a:latin typeface="+mj-ea"/>
              </a:rPr>
              <a:t>p_zz</a:t>
            </a:r>
            <a:endParaRPr lang="zh-CN" altLang="en-US" cap="none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93079"/>
            <a:ext cx="5829660" cy="493834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73829" y="2020389"/>
            <a:ext cx="365760" cy="3831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36023" y="2595155"/>
            <a:ext cx="3326674" cy="5138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96343" y="4275909"/>
            <a:ext cx="1297577" cy="2264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44637" y="2760617"/>
            <a:ext cx="2502986" cy="16312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>
                <a:latin typeface="+mn-ea"/>
              </a:rPr>
              <a:t>新增录入</a:t>
            </a:r>
            <a:endParaRPr lang="en-US" altLang="zh-CN" sz="2000">
              <a:latin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>
                <a:latin typeface="+mn-ea"/>
              </a:rPr>
              <a:t>将程式代号</a:t>
            </a:r>
            <a:r>
              <a:rPr lang="en-US" altLang="zh-CN" sz="2000">
                <a:latin typeface="+mn-ea"/>
              </a:rPr>
              <a:t>/</a:t>
            </a:r>
            <a:r>
              <a:rPr lang="zh-CN" altLang="en-US" sz="2000">
                <a:latin typeface="+mn-ea"/>
              </a:rPr>
              <a:t>名称在</a:t>
            </a:r>
            <a:r>
              <a:rPr lang="en-US" altLang="zh-CN" sz="2000">
                <a:latin typeface="+mn-ea"/>
              </a:rPr>
              <a:t>tiptop</a:t>
            </a:r>
            <a:r>
              <a:rPr lang="zh-CN" altLang="en-US" sz="2000">
                <a:latin typeface="+mn-ea"/>
              </a:rPr>
              <a:t>注册</a:t>
            </a:r>
            <a:r>
              <a:rPr lang="en-US" altLang="zh-CN" sz="2000">
                <a:latin typeface="+mn-ea"/>
              </a:rPr>
              <a:t> 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>
                <a:latin typeface="+mn-ea"/>
              </a:rPr>
              <a:t>类型选选单</a:t>
            </a:r>
            <a:endParaRPr lang="en-US" altLang="zh-CN" sz="2000">
              <a:latin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>
                <a:latin typeface="+mn-ea"/>
              </a:rPr>
              <a:t>建立目录</a:t>
            </a:r>
            <a:endParaRPr lang="en-US" altLang="zh-CN" sz="200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074"/>
            <a:ext cx="9144000" cy="58814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23" y="1193074"/>
            <a:ext cx="8952381" cy="56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+mj-ea"/>
              </a:rPr>
              <a:t>TIPTOP GP </a:t>
            </a:r>
            <a:r>
              <a:rPr lang="zh-CN" altLang="en-US" b="1">
                <a:latin typeface="+mj-ea"/>
              </a:rPr>
              <a:t>联机方式</a:t>
            </a:r>
            <a:endParaRPr lang="zh-CN" altLang="en-US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330" y="1950721"/>
            <a:ext cx="7772870" cy="3840480"/>
          </a:xfrm>
        </p:spPr>
        <p:txBody>
          <a:bodyPr/>
          <a:lstStyle/>
          <a:p>
            <a:pPr marL="0" indent="0">
              <a:buNone/>
            </a:pP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联机方式分为两种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A. 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透过</a:t>
            </a:r>
            <a:r>
              <a:rPr lang="zh-TW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连线软体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SSH/Telnet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联机：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Xshell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Pietty</a:t>
            </a:r>
          </a:p>
          <a:p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</a:rPr>
              <a:t>B. 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直接以</a:t>
            </a:r>
            <a:r>
              <a:rPr lang="zh-TW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</a:t>
            </a:r>
            <a:r>
              <a:rPr lang="zh-TW" altLang="en-US">
                <a:latin typeface="宋体" panose="02010600030101010101" pitchFamily="2" charset="-122"/>
                <a:ea typeface="宋体" panose="02010600030101010101" pitchFamily="2" charset="-122"/>
              </a:rPr>
              <a:t>连线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ABCB-89A4-47D2-9566-C3F980DCD24C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27" y="2941784"/>
            <a:ext cx="6839926" cy="9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27" y="4490555"/>
            <a:ext cx="5485714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05185"/>
          </a:xfrm>
          <a:solidFill>
            <a:schemeClr val="bg1">
              <a:lumMod val="75000"/>
              <a:alpha val="27000"/>
            </a:schemeClr>
          </a:solidFill>
        </p:spPr>
        <p:txBody>
          <a:bodyPr/>
          <a:lstStyle/>
          <a:p>
            <a:r>
              <a:rPr lang="zh-TW" altLang="en-US" b="1">
                <a:latin typeface="宋体" panose="02010600030101010101" pitchFamily="2" charset="-122"/>
                <a:ea typeface="宋体" panose="02010600030101010101" pitchFamily="2" charset="-122"/>
              </a:rPr>
              <a:t>系统闲置控管设定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330" y="1558835"/>
            <a:ext cx="7772870" cy="4232366"/>
          </a:xfrm>
        </p:spPr>
        <p:txBody>
          <a:bodyPr>
            <a:noAutofit/>
          </a:bodyPr>
          <a:lstStyle/>
          <a:p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何谓闲置处理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marL="360000" indent="0">
              <a:buFont typeface="Wingdings" panose="05000000000000000000" pitchFamily="2" charset="2"/>
              <a:buChar char="Ø"/>
            </a:pP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当使用者在开启程序之后，在一定时间之内没有任何动作，系统设定接下来的反应处理方式。</a:t>
            </a:r>
          </a:p>
          <a:p>
            <a:pPr marL="0" indent="0">
              <a:buNone/>
            </a:pP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闲置处理的目的</a:t>
            </a:r>
          </a:p>
          <a:p>
            <a:pPr marL="360000" indent="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避免浪费系统资源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(License)</a:t>
            </a:r>
          </a:p>
          <a:p>
            <a:pPr marL="360000" indent="0">
              <a:buFont typeface="Wingdings" panose="05000000000000000000" pitchFamily="2" charset="2"/>
              <a:buChar char="Ø"/>
            </a:pP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避免数据遭受窜改</a:t>
            </a:r>
          </a:p>
          <a:p>
            <a:pPr marL="360000" indent="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提醒使用者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65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79059"/>
          </a:xfrm>
          <a:solidFill>
            <a:schemeClr val="bg1">
              <a:lumMod val="85000"/>
              <a:alpha val="19000"/>
            </a:schemeClr>
          </a:solidFill>
        </p:spPr>
        <p:txBody>
          <a:bodyPr/>
          <a:lstStyle/>
          <a:p>
            <a:r>
              <a:rPr lang="zh-TW" altLang="en-US" b="1"/>
              <a:t>系统闲置控管设定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330" y="1602377"/>
            <a:ext cx="7772870" cy="41888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cap="none">
                <a:latin typeface="宋体" panose="02010600030101010101" pitchFamily="2" charset="-122"/>
                <a:ea typeface="宋体" panose="02010600030101010101" pitchFamily="2" charset="-122"/>
              </a:rPr>
              <a:t>TIPTOP GP </a:t>
            </a:r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可有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三个构面</a:t>
            </a:r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来控管闲置设定：</a:t>
            </a:r>
          </a:p>
          <a:p>
            <a:pPr marL="0" indent="0">
              <a:buNone/>
            </a:pP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 1.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整体参数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(aoos010)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针对所有程序、权限群组</a:t>
            </a:r>
          </a:p>
          <a:p>
            <a:pPr marL="0" indent="0">
              <a:buNone/>
            </a:pP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 2.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权限类别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(p_zw)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针对个别权限群组</a:t>
            </a:r>
          </a:p>
          <a:p>
            <a:pPr marL="0" indent="0">
              <a:buNone/>
            </a:pP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 3.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单支程序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(p_zz)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针对个别程序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优先级</a:t>
            </a:r>
            <a:r>
              <a:rPr lang="zh-CN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marL="0" indent="0">
              <a:buNone/>
            </a:pP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单支程序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(p_zz) &gt; 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权限类别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(p_zw) &gt; 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整体参数设定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(aoos010)</a:t>
            </a:r>
          </a:p>
          <a:p>
            <a:pPr marL="0" indent="0">
              <a:buNone/>
            </a:pPr>
            <a:endParaRPr lang="zh-CN" altLang="en-US" b="1" cap="none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30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BFA9A-7A32-4FC8-A33D-0B2234F7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661642"/>
          </a:xfrm>
          <a:solidFill>
            <a:schemeClr val="bg1">
              <a:lumMod val="75000"/>
              <a:alpha val="22000"/>
            </a:schemeClr>
          </a:solidFill>
        </p:spPr>
        <p:txBody>
          <a:bodyPr/>
          <a:lstStyle/>
          <a:p>
            <a:r>
              <a:rPr lang="zh-CN" altLang="en-US"/>
              <a:t>图形化系统流程设定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3A51B7-9C89-4624-B16C-6367353B5E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75753"/>
            <a:ext cx="6247619" cy="335238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EA296-328E-4074-963E-39E8D630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140B33-E60E-4AAE-B14E-C0723099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F8E16B-086A-44DE-BE68-7851873001CC}"/>
              </a:ext>
            </a:extLst>
          </p:cNvPr>
          <p:cNvSpPr txBox="1"/>
          <p:nvPr/>
        </p:nvSpPr>
        <p:spPr>
          <a:xfrm>
            <a:off x="685332" y="5221039"/>
            <a:ext cx="35317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>
                <a:latin typeface="+mn-ea"/>
              </a:rPr>
              <a:t>动态流程图维护作业：</a:t>
            </a:r>
            <a:r>
              <a:rPr lang="en-US" altLang="zh-CN">
                <a:latin typeface="+mn-ea"/>
              </a:rPr>
              <a:t>p_dy_flow</a:t>
            </a:r>
            <a:endParaRPr lang="zh-CN" altLang="en-US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63AD09-4D1C-4436-8917-5A466277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86" y="3343714"/>
            <a:ext cx="5685714" cy="35142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F6C0C0-4F54-4758-B301-6C3A0E39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44" y="1162762"/>
            <a:ext cx="59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76FEC-C7CE-4784-A943-1B91D6D2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613516"/>
          </a:xfrm>
        </p:spPr>
        <p:txBody>
          <a:bodyPr/>
          <a:lstStyle/>
          <a:p>
            <a:r>
              <a:rPr lang="zh-CN" altLang="en-US"/>
              <a:t>指定程式所属群组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2C470-5714-454C-B3CC-4A366ABB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1A68C8-E04D-4122-8D8B-36D6C73E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217F5EA-3082-4382-9C0D-769F539F49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6820B5-BA6F-4837-A5CB-460E2C32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6" y="1232035"/>
            <a:ext cx="6914286" cy="562596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D1E86C-CE8C-4905-8B79-8FCF50AB21FC}"/>
              </a:ext>
            </a:extLst>
          </p:cNvPr>
          <p:cNvGrpSpPr/>
          <p:nvPr/>
        </p:nvGrpSpPr>
        <p:grpSpPr>
          <a:xfrm>
            <a:off x="3542097" y="3155816"/>
            <a:ext cx="5886850" cy="925296"/>
            <a:chOff x="3542097" y="3155816"/>
            <a:chExt cx="5886850" cy="9252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E65D49-E9FC-4D73-8AC0-CA2FA8C72FF4}"/>
                </a:ext>
              </a:extLst>
            </p:cNvPr>
            <p:cNvSpPr txBox="1"/>
            <p:nvPr/>
          </p:nvSpPr>
          <p:spPr>
            <a:xfrm>
              <a:off x="5089297" y="3155816"/>
              <a:ext cx="4339650" cy="9233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/>
                <a:t>在</a:t>
              </a:r>
              <a:r>
                <a:rPr lang="en-US" altLang="zh-TW"/>
                <a:t>p_zz_group</a:t>
              </a:r>
              <a:r>
                <a:rPr lang="zh-TW" altLang="en-US"/>
                <a:t>中的設定會回寫到此欄</a:t>
              </a:r>
            </a:p>
            <a:p>
              <a:r>
                <a:rPr lang="zh-TW" altLang="en-US"/>
                <a:t>位，只要被指定為同一群組名稱的程式，</a:t>
              </a:r>
            </a:p>
            <a:p>
              <a:r>
                <a:rPr lang="zh-TW" altLang="en-US"/>
                <a:t>會組成一個群組。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B126D68-6D55-44C4-A805-03AEF12481C0}"/>
                </a:ext>
              </a:extLst>
            </p:cNvPr>
            <p:cNvSpPr/>
            <p:nvPr/>
          </p:nvSpPr>
          <p:spPr>
            <a:xfrm>
              <a:off x="3542097" y="3705726"/>
              <a:ext cx="1549667" cy="3753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72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B1BE9-EDE8-4602-AAD5-CDAC8161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09768"/>
          </a:xfrm>
          <a:solidFill>
            <a:schemeClr val="bg1">
              <a:lumMod val="85000"/>
              <a:alpha val="10000"/>
            </a:schemeClr>
          </a:solidFill>
        </p:spPr>
        <p:txBody>
          <a:bodyPr/>
          <a:lstStyle/>
          <a:p>
            <a:r>
              <a:rPr lang="zh-CN" altLang="en-US" cap="none"/>
              <a:t>标准作业</a:t>
            </a:r>
            <a:r>
              <a:rPr lang="en-US" altLang="zh-CN" cap="none"/>
              <a:t>sop</a:t>
            </a:r>
            <a:endParaRPr lang="zh-CN" altLang="en-US" cap="none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4E89CD-C66B-41EE-9EC6-FB38420709C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0" y="1689101"/>
            <a:ext cx="6048252" cy="419417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0E8115-AA59-4111-A893-35820D78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E87A5E-CC64-4BF1-9A2C-5CCBA32B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D1CD9D-8E12-45E2-B436-89AFC25C3D0E}"/>
              </a:ext>
            </a:extLst>
          </p:cNvPr>
          <p:cNvSpPr txBox="1"/>
          <p:nvPr/>
        </p:nvSpPr>
        <p:spPr>
          <a:xfrm>
            <a:off x="7190675" y="3011103"/>
            <a:ext cx="142699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上传</a:t>
            </a:r>
            <a:r>
              <a:rPr lang="en-US" altLang="zh-CN"/>
              <a:t>sop</a:t>
            </a:r>
            <a:r>
              <a:rPr lang="zh-CN" altLang="en-US"/>
              <a:t>文件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BD3F6CF-7D64-4FA3-9FFF-C0A6594D6F86}"/>
              </a:ext>
            </a:extLst>
          </p:cNvPr>
          <p:cNvGrpSpPr/>
          <p:nvPr/>
        </p:nvGrpSpPr>
        <p:grpSpPr>
          <a:xfrm>
            <a:off x="6506678" y="2618075"/>
            <a:ext cx="2102968" cy="369332"/>
            <a:chOff x="6506678" y="2743200"/>
            <a:chExt cx="2102968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7BB743-B757-4DD2-BC57-C5E9E5A6DA41}"/>
                </a:ext>
              </a:extLst>
            </p:cNvPr>
            <p:cNvSpPr txBox="1"/>
            <p:nvPr/>
          </p:nvSpPr>
          <p:spPr>
            <a:xfrm>
              <a:off x="7182652" y="2743200"/>
              <a:ext cx="1426994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下载</a:t>
              </a:r>
              <a:r>
                <a:rPr lang="en-US" altLang="zh-CN"/>
                <a:t>sop</a:t>
              </a:r>
              <a:r>
                <a:rPr lang="zh-CN" altLang="en-US"/>
                <a:t>文件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3B02FE4-8EFF-4E79-979C-63F6CE6E7DB0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6506678" y="2927866"/>
              <a:ext cx="675974" cy="0"/>
            </a:xfrm>
            <a:prstGeom prst="straightConnector1">
              <a:avLst/>
            </a:prstGeom>
            <a:ln w="381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BAD27FB-EFD9-4E37-9595-07B4890BA949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506678" y="3137836"/>
            <a:ext cx="683997" cy="5793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2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6000">
              <a:schemeClr val="bg1">
                <a:lumMod val="95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D9FFA-2059-4B6A-B1B1-7D443245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09120"/>
          </a:xfrm>
          <a:solidFill>
            <a:schemeClr val="bg1">
              <a:lumMod val="75000"/>
              <a:alpha val="20000"/>
            </a:schemeClr>
          </a:solidFill>
        </p:spPr>
        <p:txBody>
          <a:bodyPr/>
          <a:lstStyle/>
          <a:p>
            <a:r>
              <a:rPr lang="zh-CN" altLang="en-US"/>
              <a:t>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562CA-9310-4913-8A83-F0DAA1824F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644163"/>
            <a:ext cx="7772870" cy="4147038"/>
          </a:xfrm>
          <a:solidFill>
            <a:schemeClr val="bg1">
              <a:lumMod val="95000"/>
              <a:alpha val="6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cap="none">
                <a:latin typeface="+mn-ea"/>
              </a:rPr>
              <a:t>补充</a:t>
            </a:r>
            <a:r>
              <a:rPr lang="en-US" altLang="zh-TW" b="1" cap="none">
                <a:latin typeface="+mn-ea"/>
              </a:rPr>
              <a:t>1</a:t>
            </a:r>
            <a:r>
              <a:rPr lang="zh-TW" altLang="en-US" b="1" cap="none">
                <a:latin typeface="+mn-ea"/>
              </a:rPr>
              <a:t>：自定义字段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cap="none">
                <a:latin typeface="+mn-ea"/>
              </a:rPr>
              <a:t>补充</a:t>
            </a:r>
            <a:r>
              <a:rPr lang="en-US" altLang="zh-TW" b="1" cap="none">
                <a:latin typeface="+mn-ea"/>
              </a:rPr>
              <a:t>2</a:t>
            </a:r>
            <a:r>
              <a:rPr lang="zh-TW" altLang="en-US" b="1" cap="none">
                <a:latin typeface="+mn-ea"/>
              </a:rPr>
              <a:t>：字段串查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cap="none">
                <a:latin typeface="+mn-ea"/>
              </a:rPr>
              <a:t>补充</a:t>
            </a:r>
            <a:r>
              <a:rPr lang="en-US" altLang="zh-CN" b="1" cap="none">
                <a:latin typeface="+mn-ea"/>
              </a:rPr>
              <a:t>3</a:t>
            </a:r>
            <a:r>
              <a:rPr lang="zh-CN" altLang="en-US" b="1" cap="none">
                <a:latin typeface="+mn-ea"/>
              </a:rPr>
              <a:t>：</a:t>
            </a:r>
            <a:r>
              <a:rPr lang="en-US" altLang="zh-CN" b="1" cap="none">
                <a:latin typeface="+mn-ea"/>
              </a:rPr>
              <a:t>p_query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cap="none">
                <a:latin typeface="+mn-ea"/>
              </a:rPr>
              <a:t>补充</a:t>
            </a:r>
            <a:r>
              <a:rPr lang="en-US" altLang="zh-CN" b="1" cap="none">
                <a:latin typeface="+mn-ea"/>
              </a:rPr>
              <a:t>4</a:t>
            </a:r>
            <a:r>
              <a:rPr lang="zh-CN" altLang="en-US" b="1" cap="none">
                <a:latin typeface="+mn-ea"/>
              </a:rPr>
              <a:t>：</a:t>
            </a:r>
            <a:r>
              <a:rPr lang="en-US" altLang="zh-CN" b="1" cap="none">
                <a:latin typeface="+mn-ea"/>
              </a:rPr>
              <a:t>Oracle </a:t>
            </a:r>
            <a:r>
              <a:rPr lang="zh-CN" altLang="en-US" b="1" cap="none">
                <a:latin typeface="+mn-ea"/>
              </a:rPr>
              <a:t>使用工具 </a:t>
            </a:r>
            <a:r>
              <a:rPr lang="en-US" altLang="zh-CN" b="1" cap="none">
                <a:latin typeface="+mn-ea"/>
              </a:rPr>
              <a:t>( oraq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cap="none">
                <a:latin typeface="+mn-ea"/>
              </a:rPr>
              <a:t>补充</a:t>
            </a:r>
            <a:r>
              <a:rPr lang="en-US" altLang="zh-CN" b="1" cap="none">
                <a:latin typeface="+mn-ea"/>
              </a:rPr>
              <a:t>5</a:t>
            </a:r>
            <a:r>
              <a:rPr lang="zh-CN" altLang="en-US" b="1" cap="none">
                <a:latin typeface="+mn-ea"/>
              </a:rPr>
              <a:t>：</a:t>
            </a:r>
            <a:r>
              <a:rPr lang="en-US" altLang="zh-CN" b="1" cap="none">
                <a:latin typeface="+mn-ea"/>
              </a:rPr>
              <a:t>Oracle </a:t>
            </a:r>
            <a:r>
              <a:rPr lang="zh-CN" altLang="en-US" b="1" cap="none">
                <a:latin typeface="+mn-ea"/>
              </a:rPr>
              <a:t>查询 </a:t>
            </a:r>
            <a:r>
              <a:rPr lang="en-US" altLang="zh-CN" b="1" cap="none">
                <a:latin typeface="+mn-ea"/>
              </a:rPr>
              <a:t>lock&amp; </a:t>
            </a:r>
            <a:r>
              <a:rPr lang="zh-CN" altLang="en-US" b="1" cap="none">
                <a:latin typeface="+mn-ea"/>
              </a:rPr>
              <a:t>解</a:t>
            </a:r>
            <a:r>
              <a:rPr lang="en-US" altLang="zh-CN" b="1" cap="none">
                <a:latin typeface="+mn-ea"/>
              </a:rPr>
              <a:t>lock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cap="none">
                <a:latin typeface="+mn-ea"/>
              </a:rPr>
              <a:t>补充</a:t>
            </a:r>
            <a:r>
              <a:rPr lang="en-US" altLang="zh-TW" b="1" cap="none">
                <a:latin typeface="+mn-ea"/>
              </a:rPr>
              <a:t>6</a:t>
            </a:r>
            <a:r>
              <a:rPr lang="zh-TW" altLang="en-US" b="1" cap="none">
                <a:latin typeface="+mn-ea"/>
              </a:rPr>
              <a:t>：数据库管理 </a:t>
            </a:r>
            <a:r>
              <a:rPr lang="en-US" altLang="zh-TW" b="1" cap="none">
                <a:latin typeface="+mn-ea"/>
              </a:rPr>
              <a:t>( p_zta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cap="none">
                <a:latin typeface="+mn-ea"/>
              </a:rPr>
              <a:t>开帐转文件流程</a:t>
            </a:r>
            <a:endParaRPr lang="zh-CN" altLang="en-US" cap="none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A71B9-1FB7-4950-B52B-2032B86A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D373A6-B7ED-4372-A012-5E8CF3A8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29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1F1DB-D779-46D5-BD5F-9D826BAA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21197"/>
          </a:xfrm>
          <a:solidFill>
            <a:schemeClr val="bg1">
              <a:lumMod val="75000"/>
              <a:alpha val="16000"/>
            </a:schemeClr>
          </a:solidFill>
        </p:spPr>
        <p:txBody>
          <a:bodyPr/>
          <a:lstStyle/>
          <a:p>
            <a:r>
              <a:rPr lang="zh-CN" altLang="en-US"/>
              <a:t>补充</a:t>
            </a:r>
            <a:r>
              <a:rPr lang="en-US" altLang="zh-CN"/>
              <a:t>1</a:t>
            </a:r>
            <a:r>
              <a:rPr lang="zh-CN" altLang="en-US"/>
              <a:t>：自定义栏位规格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3F1AA-A6C8-479A-9A18-8CF5A6DDC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635369"/>
            <a:ext cx="7772870" cy="4155831"/>
          </a:xfrm>
          <a:noFill/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于 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Table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中 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主檔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交易文件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预设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个自定义字段，提供客户或顾问于系统导入期间运用。</a:t>
            </a:r>
          </a:p>
          <a:p>
            <a:pPr marL="0" indent="0">
              <a:buNone/>
            </a:pPr>
            <a:r>
              <a:rPr lang="en-US" altLang="zh-TW" cap="none">
                <a:latin typeface="宋体" panose="02010600030101010101" pitchFamily="2" charset="-122"/>
                <a:ea typeface="宋体" panose="02010600030101010101" pitchFamily="2" charset="-122"/>
              </a:rPr>
              <a:t>  • 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单头与单身皆可自定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命名方式：</a:t>
            </a:r>
            <a:endParaRPr lang="en-US" altLang="zh-CN" b="1" cap="none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>
                <a:solidFill>
                  <a:srgbClr val="FF0000"/>
                </a:solidFill>
              </a:rPr>
              <a:t>table</a:t>
            </a:r>
            <a:r>
              <a:rPr lang="zh-CN" altLang="en-US">
                <a:solidFill>
                  <a:srgbClr val="FF0000"/>
                </a:solidFill>
              </a:rPr>
              <a:t>名稱去掉</a:t>
            </a:r>
            <a:r>
              <a:rPr lang="en-US" altLang="zh-CN">
                <a:solidFill>
                  <a:srgbClr val="FF0000"/>
                </a:solidFill>
              </a:rPr>
              <a:t>_file + ud + </a:t>
            </a:r>
            <a:r>
              <a:rPr lang="zh-CN" altLang="en-US" b="1">
                <a:solidFill>
                  <a:srgbClr val="FF0000"/>
                </a:solidFill>
              </a:rPr>
              <a:t>流水號</a:t>
            </a:r>
            <a:endParaRPr lang="zh-CN" altLang="en-US" b="1" cap="none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    ex. oea_file</a:t>
            </a:r>
            <a:r>
              <a:rPr lang="zh-CN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下的自定义字段：</a:t>
            </a:r>
          </a:p>
          <a:p>
            <a:pPr marL="457200" lvl="1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	oeaud01</a:t>
            </a:r>
          </a:p>
          <a:p>
            <a:pPr marL="457200" lvl="1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	oeaud02</a:t>
            </a:r>
          </a:p>
          <a:p>
            <a:pPr marL="457200" lvl="1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	oeaud03</a:t>
            </a:r>
          </a:p>
          <a:p>
            <a:pPr marL="457200" lvl="1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 	   ︴</a:t>
            </a:r>
          </a:p>
          <a:p>
            <a:pPr marL="457200" lvl="1" indent="0">
              <a:buNone/>
            </a:pPr>
            <a:r>
              <a:rPr lang="en-US" altLang="zh-CN" b="1" cap="none">
                <a:latin typeface="宋体" panose="02010600030101010101" pitchFamily="2" charset="-122"/>
                <a:ea typeface="宋体" panose="02010600030101010101" pitchFamily="2" charset="-122"/>
              </a:rPr>
              <a:t>	oeaud15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cap="none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可透过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画面组件设定作业</a:t>
            </a:r>
            <a:r>
              <a:rPr lang="en-US" altLang="zh-TW" b="1" cap="none">
                <a:latin typeface="宋体" panose="02010600030101010101" pitchFamily="2" charset="-122"/>
                <a:ea typeface="宋体" panose="02010600030101010101" pitchFamily="2" charset="-122"/>
              </a:rPr>
              <a:t>(p_per)”</a:t>
            </a:r>
            <a:r>
              <a:rPr lang="zh-TW" altLang="en-US" b="1" cap="none">
                <a:latin typeface="宋体" panose="02010600030101010101" pitchFamily="2" charset="-122"/>
                <a:ea typeface="宋体" panose="02010600030101010101" pitchFamily="2" charset="-122"/>
              </a:rPr>
              <a:t>改变自定义栏位的呈现方式、位置</a:t>
            </a:r>
            <a:endParaRPr lang="zh-CN" altLang="en-US" cap="none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FA3C0E-09AB-415B-845C-3BE328F9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563AFA-0D0D-444F-93C7-B99A4123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CF8BC9F-DBEB-4462-9B8B-15D209A0A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29374"/>
              </p:ext>
            </p:extLst>
          </p:nvPr>
        </p:nvGraphicFramePr>
        <p:xfrm>
          <a:off x="5024316" y="1752600"/>
          <a:ext cx="2923931" cy="35661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81583">
                  <a:extLst>
                    <a:ext uri="{9D8B030D-6E8A-4147-A177-3AD203B41FA5}">
                      <a16:colId xmlns:a16="http://schemas.microsoft.com/office/drawing/2014/main" val="3423126552"/>
                    </a:ext>
                  </a:extLst>
                </a:gridCol>
                <a:gridCol w="2042348">
                  <a:extLst>
                    <a:ext uri="{9D8B030D-6E8A-4147-A177-3AD203B41FA5}">
                      <a16:colId xmlns:a16="http://schemas.microsoft.com/office/drawing/2014/main" val="2936077464"/>
                    </a:ext>
                  </a:extLst>
                </a:gridCol>
              </a:tblGrid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字段代码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字段定义</a:t>
                      </a:r>
                      <a:endParaRPr lang="zh-CN" alt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0694055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xxxud01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VARCHAR(255)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428506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xxxud02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VARCHAR(40)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0949663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xxxud03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VARCHAR(40)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7609270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xxxud04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VARCHAR(40)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2108095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xxxud05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VARCHAR(40)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6063702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xxxud06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VARCHAR(40)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3183788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xxxud07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DEC(15,3)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27691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xxxud08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DEC(15,3)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0161602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xxxud09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DEC(15,3)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9143773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xxxud10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INTEGER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0346131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xxxud11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INTEGER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3931527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xxxud12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INTEGER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806146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xxxud13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DATE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80630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xxxud14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DATE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819706"/>
                  </a:ext>
                </a:extLst>
              </a:tr>
              <a:tr h="222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xxxud15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DATE</a:t>
                      </a:r>
                      <a:endParaRPr lang="en-US" sz="14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76638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676622A-C036-474F-A0C8-8A34D41A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53" y="1699520"/>
            <a:ext cx="7956947" cy="516466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90E238-3392-4D8E-9E9F-F02AC3BB298A}"/>
              </a:ext>
            </a:extLst>
          </p:cNvPr>
          <p:cNvGrpSpPr/>
          <p:nvPr/>
        </p:nvGrpSpPr>
        <p:grpSpPr>
          <a:xfrm>
            <a:off x="6108198" y="2463996"/>
            <a:ext cx="3035802" cy="646331"/>
            <a:chOff x="6108198" y="2463996"/>
            <a:chExt cx="3035802" cy="64633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BFE21E7-1064-4126-A7FC-99C56305FFFD}"/>
                </a:ext>
              </a:extLst>
            </p:cNvPr>
            <p:cNvSpPr/>
            <p:nvPr/>
          </p:nvSpPr>
          <p:spPr>
            <a:xfrm>
              <a:off x="8044962" y="2646485"/>
              <a:ext cx="1099038" cy="2813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83A206D-CB89-4DBB-8D0D-2AB7F3CCAFD8}"/>
                </a:ext>
              </a:extLst>
            </p:cNvPr>
            <p:cNvSpPr txBox="1"/>
            <p:nvPr/>
          </p:nvSpPr>
          <p:spPr>
            <a:xfrm>
              <a:off x="6108198" y="2463996"/>
              <a:ext cx="1569660" cy="6463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选择字段</a:t>
              </a:r>
              <a:endParaRPr lang="en-US" altLang="zh-CN"/>
            </a:p>
            <a:p>
              <a:r>
                <a:rPr lang="zh-CN" altLang="en-US"/>
                <a:t>修改画面名称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881ED62-361B-44B4-8917-81264F7E7631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677858" y="2787162"/>
              <a:ext cx="367104" cy="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B463961-6641-42D8-831B-EB3668B9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63" y="2217773"/>
            <a:ext cx="5761905" cy="369523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C1CB0C-515F-4C37-9434-AE0E60DA371F}"/>
              </a:ext>
            </a:extLst>
          </p:cNvPr>
          <p:cNvGrpSpPr/>
          <p:nvPr/>
        </p:nvGrpSpPr>
        <p:grpSpPr>
          <a:xfrm>
            <a:off x="2277208" y="4642338"/>
            <a:ext cx="4369778" cy="676422"/>
            <a:chOff x="2277208" y="4642338"/>
            <a:chExt cx="4369778" cy="67642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2E6CA2-558A-45CF-BCE4-36715C8FAF80}"/>
                </a:ext>
              </a:extLst>
            </p:cNvPr>
            <p:cNvSpPr/>
            <p:nvPr/>
          </p:nvSpPr>
          <p:spPr>
            <a:xfrm>
              <a:off x="2277208" y="4642338"/>
              <a:ext cx="1696915" cy="676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BF2D6C8-0A08-4DDE-8E95-7BD736CCBD9F}"/>
                </a:ext>
              </a:extLst>
            </p:cNvPr>
            <p:cNvCxnSpPr/>
            <p:nvPr/>
          </p:nvCxnSpPr>
          <p:spPr>
            <a:xfrm>
              <a:off x="4000500" y="4976446"/>
              <a:ext cx="4396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B7F18CB-C019-480A-9019-B7A60F81D931}"/>
                </a:ext>
              </a:extLst>
            </p:cNvPr>
            <p:cNvSpPr txBox="1"/>
            <p:nvPr/>
          </p:nvSpPr>
          <p:spPr>
            <a:xfrm>
              <a:off x="4440116" y="4795884"/>
              <a:ext cx="220687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zh-CN" altLang="en-US"/>
                <a:t>填写修改后的名称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55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A4BA1-DC55-4A1B-8C5F-614A600A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656366"/>
          </a:xfrm>
          <a:solidFill>
            <a:schemeClr val="bg1">
              <a:lumMod val="85000"/>
              <a:alpha val="15000"/>
            </a:schemeClr>
          </a:solidFill>
        </p:spPr>
        <p:txBody>
          <a:bodyPr/>
          <a:lstStyle/>
          <a:p>
            <a:r>
              <a:rPr lang="zh-CN" altLang="en-US"/>
              <a:t>补充</a:t>
            </a:r>
            <a:r>
              <a:rPr lang="en-US" altLang="zh-CN"/>
              <a:t>2</a:t>
            </a:r>
            <a:r>
              <a:rPr lang="zh-CN" altLang="en-US"/>
              <a:t>：字段串查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1C94FDA-2385-485F-9EEC-EF8F478713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90675"/>
            <a:ext cx="4482855" cy="42005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F5E5B-59A0-4553-8A46-342F1AF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C9D343-7C18-4E7C-B0F2-626AA6A9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1C7046-7E44-49C2-8EB0-4888547F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35" y="1823071"/>
            <a:ext cx="5876190" cy="4057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FF2960-BFD0-4991-ABB5-F9B0B2BC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576" y="2267151"/>
            <a:ext cx="7428571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49555-89D8-4862-AA2C-E7E652C2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56367"/>
          </a:xfrm>
          <a:solidFill>
            <a:schemeClr val="bg1">
              <a:lumMod val="75000"/>
              <a:alpha val="15000"/>
            </a:schemeClr>
          </a:solidFill>
        </p:spPr>
        <p:txBody>
          <a:bodyPr/>
          <a:lstStyle/>
          <a:p>
            <a:r>
              <a:rPr lang="zh-CN" altLang="en-US"/>
              <a:t>补充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 cap="none"/>
              <a:t>p-query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28965-C332-4E8D-AD05-ACEF36BB1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644163"/>
            <a:ext cx="7772870" cy="41470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功能 </a:t>
            </a:r>
            <a:r>
              <a:rPr lang="en-US" altLang="zh-CN" sz="2800" b="1">
                <a:solidFill>
                  <a:srgbClr val="FF0000"/>
                </a:solidFill>
              </a:rPr>
              <a:t>:  </a:t>
            </a:r>
            <a:endParaRPr lang="zh-CN" altLang="en-US" sz="2800" b="1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一个不用 </a:t>
            </a:r>
            <a:r>
              <a:rPr lang="en-US" altLang="zh-TW" sz="2400" b="1" cap="none">
                <a:latin typeface="宋体" panose="02010600030101010101" pitchFamily="2" charset="-122"/>
                <a:ea typeface="宋体" panose="02010600030101010101" pitchFamily="2" charset="-122"/>
              </a:rPr>
              <a:t>Coding</a:t>
            </a:r>
            <a:r>
              <a:rPr lang="en-US" altLang="zh-TW" sz="24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采用设定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就可以产出列表式报表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的设计工具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把较常用的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语法写入，省去每次需重写所需的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语法，并可直接印报表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设定好的报表可以加挂到 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TIPTOP GP 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</a:rPr>
              <a:t>Menu</a:t>
            </a:r>
            <a:r>
              <a:rPr lang="zh-TW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367F0-A812-410C-BF57-3C37F34D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60EF33-AEB6-4CD8-A0B9-FA26607D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0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98950-1C9D-4A27-AFB7-795E3881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73951"/>
          </a:xfrm>
          <a:solidFill>
            <a:schemeClr val="bg1">
              <a:lumMod val="75000"/>
              <a:alpha val="20000"/>
            </a:schemeClr>
          </a:solidFill>
        </p:spPr>
        <p:txBody>
          <a:bodyPr/>
          <a:lstStyle/>
          <a:p>
            <a:r>
              <a:rPr lang="zh-CN" altLang="en-US" cap="none">
                <a:latin typeface="+mj-ea"/>
              </a:rPr>
              <a:t>数据库管理</a:t>
            </a:r>
            <a:r>
              <a:rPr lang="en-US" altLang="zh-CN" cap="none">
                <a:latin typeface="+mj-ea"/>
              </a:rPr>
              <a:t>p_zta</a:t>
            </a:r>
            <a:endParaRPr lang="zh-CN" altLang="en-US" cap="none">
              <a:latin typeface="+mj-ea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52ABF6F-65FA-4545-9DFC-6D78E3AEB8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1" y="1565030"/>
            <a:ext cx="6480399" cy="507051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1F71F-AC72-4C5D-A360-355C5971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01B4C-F67B-4355-83DF-649ED3AD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D6DBE3-0FC0-440A-9182-0D38D900D5DA}"/>
              </a:ext>
            </a:extLst>
          </p:cNvPr>
          <p:cNvSpPr txBox="1"/>
          <p:nvPr/>
        </p:nvSpPr>
        <p:spPr>
          <a:xfrm>
            <a:off x="7499838" y="2751992"/>
            <a:ext cx="151676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登入角色：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一般使用者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资料管理员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03B1EE-E489-421E-AFC4-C453D59E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00" y="2986263"/>
            <a:ext cx="3800000" cy="256190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678FC5-627A-4FF2-AE75-19216E02E7E0}"/>
              </a:ext>
            </a:extLst>
          </p:cNvPr>
          <p:cNvGrpSpPr/>
          <p:nvPr/>
        </p:nvGrpSpPr>
        <p:grpSpPr>
          <a:xfrm>
            <a:off x="2532185" y="4633546"/>
            <a:ext cx="5374635" cy="545123"/>
            <a:chOff x="2532185" y="4633546"/>
            <a:chExt cx="5374635" cy="54512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C89008-9D88-4C57-8D23-DFA8D9B0B647}"/>
                </a:ext>
              </a:extLst>
            </p:cNvPr>
            <p:cNvSpPr/>
            <p:nvPr/>
          </p:nvSpPr>
          <p:spPr>
            <a:xfrm>
              <a:off x="2532185" y="4633546"/>
              <a:ext cx="2400300" cy="5451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03E4F54-814E-4E36-B338-D8FE0A5E2E0F}"/>
                </a:ext>
              </a:extLst>
            </p:cNvPr>
            <p:cNvCxnSpPr/>
            <p:nvPr/>
          </p:nvCxnSpPr>
          <p:spPr>
            <a:xfrm>
              <a:off x="4950069" y="4897315"/>
              <a:ext cx="703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31FF923-8991-4C79-B239-4057E4573A82}"/>
                </a:ext>
              </a:extLst>
            </p:cNvPr>
            <p:cNvSpPr txBox="1"/>
            <p:nvPr/>
          </p:nvSpPr>
          <p:spPr>
            <a:xfrm>
              <a:off x="5644662" y="4712649"/>
              <a:ext cx="2262158" cy="36933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管理员需要输入密码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75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+mj-ea"/>
              </a:rPr>
              <a:t>TIPTOP GP </a:t>
            </a:r>
            <a:r>
              <a:rPr lang="zh-CN" altLang="en-US" b="1">
                <a:latin typeface="+mj-ea"/>
              </a:rPr>
              <a:t>具体连接</a:t>
            </a:r>
            <a:endParaRPr lang="zh-CN" altLang="en-US">
              <a:latin typeface="+mj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50109" y="5513944"/>
            <a:ext cx="660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注：</a:t>
            </a:r>
            <a:r>
              <a:rPr lang="en-US" altLang="zh-TW"/>
              <a:t>GDC</a:t>
            </a:r>
            <a:r>
              <a:rPr lang="zh-TW" altLang="en-US"/>
              <a:t>是配合</a:t>
            </a:r>
            <a:r>
              <a:rPr lang="en-US" altLang="zh-TW"/>
              <a:t>TIPTOP</a:t>
            </a:r>
            <a:r>
              <a:rPr lang="zh-TW" altLang="en-US"/>
              <a:t>系统，在执行程序时，叫出画面的软件。</a:t>
            </a:r>
            <a:endParaRPr lang="zh-CN" altLang="en-US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37317669"/>
              </p:ext>
            </p:extLst>
          </p:nvPr>
        </p:nvGraphicFramePr>
        <p:xfrm>
          <a:off x="685800" y="2706602"/>
          <a:ext cx="7772400" cy="2596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23">
                  <a:extLst>
                    <a:ext uri="{9D8B030D-6E8A-4147-A177-3AD203B41FA5}">
                      <a16:colId xmlns:a16="http://schemas.microsoft.com/office/drawing/2014/main" val="2377802391"/>
                    </a:ext>
                  </a:extLst>
                </a:gridCol>
                <a:gridCol w="5793377">
                  <a:extLst>
                    <a:ext uri="{9D8B030D-6E8A-4147-A177-3AD203B41FA5}">
                      <a16:colId xmlns:a16="http://schemas.microsoft.com/office/drawing/2014/main" val="930465141"/>
                    </a:ext>
                  </a:extLst>
                </a:gridCol>
              </a:tblGrid>
              <a:tr h="971539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连线软件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/>
                        <a:t>需自行安装</a:t>
                      </a:r>
                      <a:r>
                        <a:rPr lang="en-US" altLang="zh-CN"/>
                        <a:t>GDC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711778"/>
                  </a:ext>
                </a:extLst>
              </a:tr>
              <a:tr h="1625384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浏览器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/>
                        <a:t>使用者端不需先行安装</a:t>
                      </a:r>
                      <a:r>
                        <a:rPr lang="en-US" altLang="zh-CN"/>
                        <a:t>GDC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/>
                        <a:t>启动时会自动安装</a:t>
                      </a:r>
                      <a:r>
                        <a:rPr lang="en-US" altLang="zh-CN"/>
                        <a:t>Active</a:t>
                      </a:r>
                      <a:r>
                        <a:rPr lang="en-US" altLang="zh-CN" baseline="0"/>
                        <a:t> X </a:t>
                      </a:r>
                      <a:r>
                        <a:rPr lang="zh-CN" altLang="en-US" baseline="0"/>
                        <a:t>版</a:t>
                      </a:r>
                      <a:r>
                        <a:rPr lang="en-US" altLang="zh-CN" baseline="0"/>
                        <a:t>GDC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268434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14097" y="19420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连线两种方式：</a:t>
            </a:r>
          </a:p>
        </p:txBody>
      </p:sp>
    </p:spTree>
    <p:extLst>
      <p:ext uri="{BB962C8B-B14F-4D97-AF65-F5344CB8AC3E}">
        <p14:creationId xmlns:p14="http://schemas.microsoft.com/office/powerpoint/2010/main" val="4141296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57616D-E52E-4AD2-A756-96B8FC6E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83" y="1607583"/>
            <a:ext cx="2276190" cy="11333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BAC60E-85D3-460F-B536-152CCEB5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65159"/>
          </a:xfrm>
          <a:solidFill>
            <a:schemeClr val="bg1">
              <a:lumMod val="85000"/>
              <a:alpha val="30000"/>
            </a:schemeClr>
          </a:solidFill>
        </p:spPr>
        <p:txBody>
          <a:bodyPr/>
          <a:lstStyle/>
          <a:p>
            <a:r>
              <a:rPr lang="zh-CN" altLang="en-US"/>
              <a:t>开账转档流程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D6AAEBE-48F6-4BBB-898F-5018D761FD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2" y="1592141"/>
            <a:ext cx="4820861" cy="418147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7BB7D-FAC1-478B-B349-2E1D3CDD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8F31D9-AB5E-463B-B58B-AED8BC11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560BC19D-8E3A-4D9D-9DBB-9FFEA8BEA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860" y="1900605"/>
            <a:ext cx="6226808" cy="4181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D0912B-8D00-419C-BE3B-1A6CC0BB54AF}"/>
              </a:ext>
            </a:extLst>
          </p:cNvPr>
          <p:cNvSpPr txBox="1"/>
          <p:nvPr/>
        </p:nvSpPr>
        <p:spPr>
          <a:xfrm>
            <a:off x="6655777" y="3305908"/>
            <a:ext cx="110799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汇入格式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003EFD-BFE2-416A-944B-BA3A9E6AA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24" y="3093062"/>
            <a:ext cx="45434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C1049-AE7E-440C-8624-DACCE37E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73951"/>
          </a:xfrm>
          <a:solidFill>
            <a:schemeClr val="bg1">
              <a:lumMod val="85000"/>
              <a:alpha val="28000"/>
            </a:schemeClr>
          </a:solidFill>
        </p:spPr>
        <p:txBody>
          <a:bodyPr/>
          <a:lstStyle/>
          <a:p>
            <a:r>
              <a:rPr lang="zh-CN" altLang="en-US"/>
              <a:t>开账转档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AAC7AF6-4426-4C3A-B7F3-89308FDC4E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0" y="1719386"/>
            <a:ext cx="6226808" cy="418147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AD9A2E-9956-4BF3-974D-58966CD6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CD8983-A2D3-4CA6-8AEB-15CA9578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83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BDD23-2D1D-4E6B-BEC1-63143F8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555057"/>
          </a:xfrm>
          <a:solidFill>
            <a:schemeClr val="bg1">
              <a:lumMod val="85000"/>
              <a:alpha val="16000"/>
            </a:schemeClr>
          </a:solidFill>
        </p:spPr>
        <p:txBody>
          <a:bodyPr anchor="t"/>
          <a:lstStyle/>
          <a:p>
            <a:pPr algn="l"/>
            <a:r>
              <a:rPr lang="zh-CN" altLang="en-US"/>
              <a:t>料号基础数据及问题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77F492-84CA-4764-A3E8-393226700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46" y="1582614"/>
            <a:ext cx="7860778" cy="4208585"/>
          </a:xfrm>
          <a:ln w="25400">
            <a:solidFill>
              <a:schemeClr val="accent4">
                <a:lumMod val="60000"/>
                <a:lumOff val="40000"/>
                <a:alpha val="9000"/>
              </a:schemeClr>
            </a:solidFill>
          </a:ln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400">
                <a:latin typeface="+mn-ea"/>
              </a:rPr>
              <a:t>宽度</a:t>
            </a:r>
            <a:r>
              <a:rPr lang="en-US" altLang="zh-CN" sz="2400">
                <a:latin typeface="+mn-ea"/>
              </a:rPr>
              <a:t>+size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400">
                <a:latin typeface="+mn-ea"/>
              </a:rPr>
              <a:t>数据的导入高级</a:t>
            </a:r>
            <a:endParaRPr lang="en-US" altLang="zh-CN" sz="2400"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400" cap="none">
                <a:latin typeface="+mn-ea"/>
              </a:rPr>
              <a:t>Oracle</a:t>
            </a:r>
            <a:r>
              <a:rPr lang="zh-CN" altLang="en-US" sz="2400" cap="none">
                <a:latin typeface="+mn-ea"/>
              </a:rPr>
              <a:t>数据库知识基础</a:t>
            </a:r>
            <a:endParaRPr lang="en-US" altLang="zh-CN" sz="2400" cap="none"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400" cap="none">
                <a:latin typeface="+mn-ea"/>
              </a:rPr>
              <a:t>会简单的</a:t>
            </a:r>
            <a:r>
              <a:rPr lang="en-US" altLang="zh-CN" sz="2400" cap="none">
                <a:latin typeface="+mn-ea"/>
              </a:rPr>
              <a:t>sql</a:t>
            </a:r>
            <a:r>
              <a:rPr lang="zh-CN" altLang="en-US" sz="2400" cap="none">
                <a:latin typeface="+mn-ea"/>
              </a:rPr>
              <a:t>命令</a:t>
            </a:r>
            <a:r>
              <a:rPr lang="en-US" altLang="zh-CN" sz="2400" cap="none">
                <a:latin typeface="+mn-ea"/>
              </a:rPr>
              <a:t>select,delete,update…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2400" cap="none">
                <a:latin typeface="+mn-ea"/>
              </a:rPr>
              <a:t>一定软件基础知识</a:t>
            </a:r>
            <a:endParaRPr lang="en-US" altLang="zh-CN" sz="2400" cap="none"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400" cap="none">
                <a:latin typeface="+mn-ea"/>
              </a:rPr>
              <a:t>Office 2007</a:t>
            </a:r>
            <a:r>
              <a:rPr lang="zh-CN" altLang="en-US" sz="2400" cap="none">
                <a:latin typeface="+mn-ea"/>
              </a:rPr>
              <a:t>及以上</a:t>
            </a:r>
            <a:endParaRPr lang="en-US" altLang="zh-CN" sz="2400" cap="none"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572E61-4409-4A70-8C62-D7D5DC76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6487-8403-4C03-BE2B-C2232BE3ED57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827CF-4A2B-47F9-AFFC-10859306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0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E3F3D-59F3-4B76-BC47-7E0158F0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D2DE9F-2731-4CF4-AD87-518AF79D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B366EF-6B17-4227-89C5-7E45A570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52017"/>
          </a:xfrm>
        </p:spPr>
        <p:txBody>
          <a:bodyPr/>
          <a:lstStyle/>
          <a:p>
            <a:r>
              <a:rPr lang="zh-CN" altLang="en-US"/>
              <a:t>宽度</a:t>
            </a:r>
            <a:r>
              <a:rPr lang="en-US" altLang="zh-CN"/>
              <a:t>+size</a:t>
            </a:r>
            <a:r>
              <a:rPr lang="zh-CN" altLang="en-US"/>
              <a:t>规则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F7F9DF1-4C65-4999-98F6-A68BD055E8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703673"/>
            <a:ext cx="7772870" cy="408752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宽度编码：</a:t>
            </a:r>
          </a:p>
          <a:p>
            <a:pPr marL="360000"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</a:rPr>
              <a:t>宽度</a:t>
            </a:r>
            <a:r>
              <a:rPr lang="en-US" altLang="zh-CN">
                <a:latin typeface="+mn-ea"/>
              </a:rPr>
              <a:t>2</a:t>
            </a:r>
            <a:r>
              <a:rPr lang="zh-CN" altLang="en-US">
                <a:latin typeface="+mn-ea"/>
              </a:rPr>
              <a:t>码 </a:t>
            </a:r>
            <a:endParaRPr lang="en-US" altLang="zh-CN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>
                <a:latin typeface="+mn-ea"/>
              </a:rPr>
              <a:t>size </a:t>
            </a:r>
            <a:r>
              <a:rPr lang="zh-CN" altLang="en-US">
                <a:latin typeface="+mn-ea"/>
              </a:rPr>
              <a:t>四种规则：</a:t>
            </a:r>
            <a:endParaRPr lang="en-US" altLang="zh-CN">
              <a:latin typeface="+mn-ea"/>
            </a:endParaRPr>
          </a:p>
          <a:p>
            <a:pPr marL="360000">
              <a:buFont typeface="Wingdings" panose="05000000000000000000" pitchFamily="2" charset="2"/>
              <a:buChar char="u"/>
            </a:pPr>
            <a:r>
              <a:rPr lang="en-US" altLang="zh-CN">
                <a:latin typeface="+mn-ea"/>
              </a:rPr>
              <a:t> A</a:t>
            </a:r>
            <a:r>
              <a:rPr lang="zh-CN" altLang="en-US">
                <a:latin typeface="+mn-ea"/>
              </a:rPr>
              <a:t>：通用</a:t>
            </a:r>
            <a:r>
              <a:rPr lang="en-US" altLang="zh-CN">
                <a:latin typeface="+mn-ea"/>
              </a:rPr>
              <a:t>size </a:t>
            </a:r>
          </a:p>
          <a:p>
            <a:pPr marL="360000">
              <a:buFont typeface="Wingdings" panose="05000000000000000000" pitchFamily="2" charset="2"/>
              <a:buChar char="u"/>
            </a:pPr>
            <a:r>
              <a:rPr lang="en-US" altLang="zh-CN">
                <a:latin typeface="+mn-ea"/>
              </a:rPr>
              <a:t> b: </a:t>
            </a:r>
            <a:r>
              <a:rPr lang="zh-CN" altLang="en-US">
                <a:latin typeface="+mn-ea"/>
              </a:rPr>
              <a:t>组合</a:t>
            </a:r>
            <a:r>
              <a:rPr lang="en-US" altLang="zh-CN">
                <a:latin typeface="+mn-ea"/>
              </a:rPr>
              <a:t>size</a:t>
            </a:r>
          </a:p>
          <a:p>
            <a:pPr marL="360000">
              <a:buFont typeface="Wingdings" panose="05000000000000000000" pitchFamily="2" charset="2"/>
              <a:buChar char="u"/>
            </a:pPr>
            <a:r>
              <a:rPr lang="en-US" altLang="zh-CN">
                <a:latin typeface="+mn-ea"/>
              </a:rPr>
              <a:t> c: </a:t>
            </a:r>
            <a:r>
              <a:rPr lang="zh-CN" altLang="en-US">
                <a:latin typeface="+mn-ea"/>
              </a:rPr>
              <a:t>数字</a:t>
            </a:r>
            <a:r>
              <a:rPr lang="en-US" altLang="zh-CN">
                <a:latin typeface="+mn-ea"/>
              </a:rPr>
              <a:t>size</a:t>
            </a:r>
          </a:p>
          <a:p>
            <a:pPr marL="360000">
              <a:buFont typeface="Wingdings" panose="05000000000000000000" pitchFamily="2" charset="2"/>
              <a:buChar char="u"/>
            </a:pPr>
            <a:r>
              <a:rPr lang="en-US" altLang="zh-CN">
                <a:latin typeface="+mn-ea"/>
              </a:rPr>
              <a:t> d: </a:t>
            </a:r>
            <a:r>
              <a:rPr lang="zh-CN" altLang="en-US">
                <a:latin typeface="+mn-ea"/>
              </a:rPr>
              <a:t>字母</a:t>
            </a:r>
            <a:r>
              <a:rPr lang="en-US" altLang="zh-CN">
                <a:latin typeface="+mn-ea"/>
              </a:rPr>
              <a:t>siz</a:t>
            </a:r>
          </a:p>
          <a:p>
            <a:pPr marL="360000">
              <a:buFont typeface="Wingdings" panose="05000000000000000000" pitchFamily="2" charset="2"/>
              <a:buChar char="u"/>
            </a:pPr>
            <a:r>
              <a:rPr lang="en-US" altLang="zh-CN">
                <a:latin typeface="+mn-ea"/>
              </a:rPr>
              <a:t> e</a:t>
            </a:r>
            <a:r>
              <a:rPr lang="zh-CN" altLang="en-US">
                <a:latin typeface="+mn-ea"/>
              </a:rPr>
              <a:t>：末尾带</a:t>
            </a:r>
            <a:r>
              <a:rPr lang="en-US" altLang="zh-CN">
                <a:latin typeface="+mn-ea"/>
              </a:rPr>
              <a:t>K	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4A7AF8D-71FA-4732-89D4-3EA31822D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353236"/>
              </p:ext>
            </p:extLst>
          </p:nvPr>
        </p:nvGraphicFramePr>
        <p:xfrm>
          <a:off x="3014751" y="1170160"/>
          <a:ext cx="2057399" cy="5687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510">
                  <a:extLst>
                    <a:ext uri="{9D8B030D-6E8A-4147-A177-3AD203B41FA5}">
                      <a16:colId xmlns:a16="http://schemas.microsoft.com/office/drawing/2014/main" val="609800774"/>
                    </a:ext>
                  </a:extLst>
                </a:gridCol>
                <a:gridCol w="670810">
                  <a:extLst>
                    <a:ext uri="{9D8B030D-6E8A-4147-A177-3AD203B41FA5}">
                      <a16:colId xmlns:a16="http://schemas.microsoft.com/office/drawing/2014/main" val="2406718944"/>
                    </a:ext>
                  </a:extLst>
                </a:gridCol>
                <a:gridCol w="814079">
                  <a:extLst>
                    <a:ext uri="{9D8B030D-6E8A-4147-A177-3AD203B41FA5}">
                      <a16:colId xmlns:a16="http://schemas.microsoft.com/office/drawing/2014/main" val="3960632726"/>
                    </a:ext>
                  </a:extLst>
                </a:gridCol>
              </a:tblGrid>
              <a:tr h="14191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310256320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B+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724789027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312092652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AA(2A)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641093123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AAA(3A)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498819864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662030323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C/A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345354833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C/M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0867371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C4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C+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20421860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34872358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D/E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759546405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D/EE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936779033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D4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D/A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4213894592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953552054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EE(2E)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953997047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EEE(3E)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039028250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E4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EEEE(4E)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031274304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E5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721975708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E6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644910603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E7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EWW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19092106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E8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EE/B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05574087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92203659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676644050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617428379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305139930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4225896763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M/B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794440849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M/D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571949678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576116647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974084691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WN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910026427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395303792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W4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W/B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637929388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W5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W/D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922030319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098100728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XXW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4253679960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XWW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1979754640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TS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特殊</a:t>
                      </a:r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283258485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2720954307"/>
                  </a:ext>
                </a:extLst>
              </a:tr>
              <a:tr h="13361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NF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1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无宽度</a:t>
                      </a:r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6" marR="5036" marT="5036" marB="0" anchor="b"/>
                </a:tc>
                <a:extLst>
                  <a:ext uri="{0D108BD9-81ED-4DB2-BD59-A6C34878D82A}">
                    <a16:rowId xmlns:a16="http://schemas.microsoft.com/office/drawing/2014/main" val="413607493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7A4C2A8-9A76-4ECF-85BE-E82806C02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25916"/>
              </p:ext>
            </p:extLst>
          </p:nvPr>
        </p:nvGraphicFramePr>
        <p:xfrm>
          <a:off x="5213229" y="1703673"/>
          <a:ext cx="2797183" cy="342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165">
                  <a:extLst>
                    <a:ext uri="{9D8B030D-6E8A-4147-A177-3AD203B41FA5}">
                      <a16:colId xmlns:a16="http://schemas.microsoft.com/office/drawing/2014/main" val="290772240"/>
                    </a:ext>
                  </a:extLst>
                </a:gridCol>
                <a:gridCol w="624165">
                  <a:extLst>
                    <a:ext uri="{9D8B030D-6E8A-4147-A177-3AD203B41FA5}">
                      <a16:colId xmlns:a16="http://schemas.microsoft.com/office/drawing/2014/main" val="341555704"/>
                    </a:ext>
                  </a:extLst>
                </a:gridCol>
                <a:gridCol w="1548853">
                  <a:extLst>
                    <a:ext uri="{9D8B030D-6E8A-4147-A177-3AD203B41FA5}">
                      <a16:colId xmlns:a16="http://schemas.microsoft.com/office/drawing/2014/main" val="2439460421"/>
                    </a:ext>
                  </a:extLst>
                </a:gridCol>
              </a:tblGrid>
              <a:tr h="173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767220769"/>
                  </a:ext>
                </a:extLst>
              </a:tr>
              <a:tr h="1993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+mn-ea"/>
                          <a:ea typeface="+mn-ea"/>
                        </a:rPr>
                        <a:t>代码</a:t>
                      </a:r>
                      <a:endParaRPr lang="zh-CN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+mn-ea"/>
                          <a:ea typeface="+mn-ea"/>
                        </a:rPr>
                        <a:t>代码描述（描述）</a:t>
                      </a:r>
                      <a:endParaRPr lang="zh-CN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30378765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A1A001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A-0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2402688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A1A002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A-0.25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410514821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A1A003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A-0.5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415924057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A1A004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A-0.75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22193885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A-1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436218818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A1A006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A-1.25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53073611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A1A007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A-1.5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726278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A1A008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A-1.75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77131762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A1A009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A-2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17287543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A1A010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A-2.25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5935171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A1A011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A-2.5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45190644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A1A012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A-2.75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25025479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A1A013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A-3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68159882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A1A014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A-3.25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78255725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A-3.5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25110903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A1A016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A-3.75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54982892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5BF914-86F6-45FF-ACDB-BB5CAED0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5159"/>
              </p:ext>
            </p:extLst>
          </p:nvPr>
        </p:nvGraphicFramePr>
        <p:xfrm>
          <a:off x="5213229" y="1712506"/>
          <a:ext cx="2797182" cy="342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346">
                  <a:extLst>
                    <a:ext uri="{9D8B030D-6E8A-4147-A177-3AD203B41FA5}">
                      <a16:colId xmlns:a16="http://schemas.microsoft.com/office/drawing/2014/main" val="3723844167"/>
                    </a:ext>
                  </a:extLst>
                </a:gridCol>
                <a:gridCol w="655251">
                  <a:extLst>
                    <a:ext uri="{9D8B030D-6E8A-4147-A177-3AD203B41FA5}">
                      <a16:colId xmlns:a16="http://schemas.microsoft.com/office/drawing/2014/main" val="3983981355"/>
                    </a:ext>
                  </a:extLst>
                </a:gridCol>
                <a:gridCol w="1585585">
                  <a:extLst>
                    <a:ext uri="{9D8B030D-6E8A-4147-A177-3AD203B41FA5}">
                      <a16:colId xmlns:a16="http://schemas.microsoft.com/office/drawing/2014/main" val="1587669845"/>
                    </a:ext>
                  </a:extLst>
                </a:gridCol>
              </a:tblGrid>
              <a:tr h="173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065486406"/>
                  </a:ext>
                </a:extLst>
              </a:tr>
              <a:tr h="1993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+mn-ea"/>
                          <a:ea typeface="+mn-ea"/>
                        </a:rPr>
                        <a:t>代码</a:t>
                      </a:r>
                      <a:endParaRPr lang="zh-CN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+mn-ea"/>
                          <a:ea typeface="+mn-ea"/>
                        </a:rPr>
                        <a:t>代码描述</a:t>
                      </a:r>
                      <a:endParaRPr lang="zh-CN" alt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27789032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A1B001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A-13.5 ~ 1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83471962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A1B002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A-1.5 ~ 1.5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47592654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A1B003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A-2 ~ 2.5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55043876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A1B004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A-3 ~ 3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26495401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A-3.5 ~ 4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10515650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A1B006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A-4 ~ 4.5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77410387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A1B007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A-4.5 ~ 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59026559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A1B008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A-5 ~ 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360141981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A1B009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A-5.5 ~ 5.5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89731953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A1B010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A-6 ~ 6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17980349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A1B011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A-6 ~ 6.5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89594563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A1B012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A-6.5 ~ 7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93764585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A1B013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A-7 ~ 7.5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57586721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A1B014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A-8 ~ 8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58914928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A1B015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A-8.5 ~ 9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61017256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A1B016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A-9.5 ~ 10</a:t>
                      </a:r>
                      <a:endParaRPr lang="en-US" sz="11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24002337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D0FA384-4FAB-482A-A411-78C0BE35A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87689"/>
              </p:ext>
            </p:extLst>
          </p:nvPr>
        </p:nvGraphicFramePr>
        <p:xfrm>
          <a:off x="5228551" y="1730090"/>
          <a:ext cx="2781860" cy="342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097">
                  <a:extLst>
                    <a:ext uri="{9D8B030D-6E8A-4147-A177-3AD203B41FA5}">
                      <a16:colId xmlns:a16="http://schemas.microsoft.com/office/drawing/2014/main" val="3447517357"/>
                    </a:ext>
                  </a:extLst>
                </a:gridCol>
                <a:gridCol w="742567">
                  <a:extLst>
                    <a:ext uri="{9D8B030D-6E8A-4147-A177-3AD203B41FA5}">
                      <a16:colId xmlns:a16="http://schemas.microsoft.com/office/drawing/2014/main" val="881983643"/>
                    </a:ext>
                  </a:extLst>
                </a:gridCol>
                <a:gridCol w="1315196">
                  <a:extLst>
                    <a:ext uri="{9D8B030D-6E8A-4147-A177-3AD203B41FA5}">
                      <a16:colId xmlns:a16="http://schemas.microsoft.com/office/drawing/2014/main" val="2204750128"/>
                    </a:ext>
                  </a:extLst>
                </a:gridCol>
              </a:tblGrid>
              <a:tr h="173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867867312"/>
                  </a:ext>
                </a:extLst>
              </a:tr>
              <a:tr h="1993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代码</a:t>
                      </a:r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代码描述</a:t>
                      </a:r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379479551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A1C001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A-120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89620881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A1C002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A-125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11208372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A1C003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A-130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9140969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A1C004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A-135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49785080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A-140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21215650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A1C006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A-145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68861737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A1C007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A-150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52258542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A1C008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A-155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91335335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A1C009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A-160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88118549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A-165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16421731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A1C011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A-170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36726422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A1C012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A-175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02047328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A1C013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A-180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04554803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A1C014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A-185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15560916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A-190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5706878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A1C016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A-195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08296421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FB24618-09BC-42E0-B26C-25A611CC8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0646"/>
              </p:ext>
            </p:extLst>
          </p:nvPr>
        </p:nvGraphicFramePr>
        <p:xfrm>
          <a:off x="5199919" y="1730090"/>
          <a:ext cx="2797181" cy="342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494">
                  <a:extLst>
                    <a:ext uri="{9D8B030D-6E8A-4147-A177-3AD203B41FA5}">
                      <a16:colId xmlns:a16="http://schemas.microsoft.com/office/drawing/2014/main" val="4056376471"/>
                    </a:ext>
                  </a:extLst>
                </a:gridCol>
                <a:gridCol w="825267">
                  <a:extLst>
                    <a:ext uri="{9D8B030D-6E8A-4147-A177-3AD203B41FA5}">
                      <a16:colId xmlns:a16="http://schemas.microsoft.com/office/drawing/2014/main" val="2809240290"/>
                    </a:ext>
                  </a:extLst>
                </a:gridCol>
                <a:gridCol w="1174420">
                  <a:extLst>
                    <a:ext uri="{9D8B030D-6E8A-4147-A177-3AD203B41FA5}">
                      <a16:colId xmlns:a16="http://schemas.microsoft.com/office/drawing/2014/main" val="4087799196"/>
                    </a:ext>
                  </a:extLst>
                </a:gridCol>
              </a:tblGrid>
              <a:tr h="173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122849964"/>
                  </a:ext>
                </a:extLst>
              </a:tr>
              <a:tr h="1993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代码</a:t>
                      </a:r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代码描述</a:t>
                      </a:r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38156781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A1D001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A-XS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296212698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A1D002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A-S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3448459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A1D003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A-M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09668943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A1D004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A-L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087446237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A-XL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695807497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A1D006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A-XXL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564401187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A1D007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A-XXXL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35642708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05407920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9605927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160845218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43322497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79595676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33683443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04562800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91079011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49638778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57CF681-25A7-47DC-924F-B53C38EE9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201141"/>
              </p:ext>
            </p:extLst>
          </p:nvPr>
        </p:nvGraphicFramePr>
        <p:xfrm>
          <a:off x="5177066" y="1731923"/>
          <a:ext cx="2820034" cy="342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802">
                  <a:extLst>
                    <a:ext uri="{9D8B030D-6E8A-4147-A177-3AD203B41FA5}">
                      <a16:colId xmlns:a16="http://schemas.microsoft.com/office/drawing/2014/main" val="1564494520"/>
                    </a:ext>
                  </a:extLst>
                </a:gridCol>
                <a:gridCol w="944383">
                  <a:extLst>
                    <a:ext uri="{9D8B030D-6E8A-4147-A177-3AD203B41FA5}">
                      <a16:colId xmlns:a16="http://schemas.microsoft.com/office/drawing/2014/main" val="3873753270"/>
                    </a:ext>
                  </a:extLst>
                </a:gridCol>
                <a:gridCol w="996849">
                  <a:extLst>
                    <a:ext uri="{9D8B030D-6E8A-4147-A177-3AD203B41FA5}">
                      <a16:colId xmlns:a16="http://schemas.microsoft.com/office/drawing/2014/main" val="4020200797"/>
                    </a:ext>
                  </a:extLst>
                </a:gridCol>
              </a:tblGrid>
              <a:tr h="173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3382799098"/>
                  </a:ext>
                </a:extLst>
              </a:tr>
              <a:tr h="19938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代码</a:t>
                      </a:r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代码描述</a:t>
                      </a:r>
                      <a:endParaRPr lang="zh-CN" alt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601870588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NFE001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22698162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NFE002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84315389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NFE003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28672686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NFE004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40017945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4.5K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968435034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NFE006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90331958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NFE007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5.5K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84529462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NFE008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92103688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NFE009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6.5K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95220019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NFE010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858577415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NFE011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7.5K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98368256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NFE012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4020520129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NFE013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8.5K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295742159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NFE014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845069400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NFE015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9.5K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874773303"/>
                  </a:ext>
                </a:extLst>
              </a:tr>
              <a:tr h="19071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9C65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NFE016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10K</a:t>
                      </a:r>
                      <a:endParaRPr lang="en-US" sz="1100" b="0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669" marR="8669" marT="8669" marB="0" anchor="b"/>
                </a:tc>
                <a:extLst>
                  <a:ext uri="{0D108BD9-81ED-4DB2-BD59-A6C34878D82A}">
                    <a16:rowId xmlns:a16="http://schemas.microsoft.com/office/drawing/2014/main" val="186767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9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691536"/>
          </a:xfrm>
        </p:spPr>
        <p:txBody>
          <a:bodyPr/>
          <a:lstStyle/>
          <a:p>
            <a:r>
              <a:rPr lang="zh-CN" altLang="en-US"/>
              <a:t>建立宽度</a:t>
            </a:r>
            <a:r>
              <a:rPr lang="en-US" altLang="zh-CN"/>
              <a:t>+size</a:t>
            </a:r>
            <a:r>
              <a:rPr lang="zh-CN" altLang="en-US"/>
              <a:t>步骤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B41FA7F-E836-4285-AC5E-10CD62B6A3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0" y="1503607"/>
            <a:ext cx="7957506" cy="669170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5558F4-112A-4321-8779-474B476BAC72}"/>
              </a:ext>
            </a:extLst>
          </p:cNvPr>
          <p:cNvSpPr/>
          <p:nvPr/>
        </p:nvSpPr>
        <p:spPr>
          <a:xfrm>
            <a:off x="1310054" y="5037992"/>
            <a:ext cx="1740877" cy="16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76CC7B-9BE2-4A79-9D7A-F732706A2649}"/>
              </a:ext>
            </a:extLst>
          </p:cNvPr>
          <p:cNvSpPr/>
          <p:nvPr/>
        </p:nvSpPr>
        <p:spPr>
          <a:xfrm>
            <a:off x="1277814" y="5999288"/>
            <a:ext cx="1740877" cy="16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D14CD8-E858-4D5C-9DF1-112DD8A8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57" y="1600322"/>
            <a:ext cx="4209524" cy="5028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541F73-133C-4216-A0E1-474A2A35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431" y="1820008"/>
            <a:ext cx="6390476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02EA4-5B8E-47F5-93AC-BAE813B3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656366"/>
          </a:xfrm>
          <a:solidFill>
            <a:schemeClr val="bg1">
              <a:lumMod val="85000"/>
              <a:alpha val="18000"/>
            </a:schemeClr>
          </a:solidFill>
        </p:spPr>
        <p:txBody>
          <a:bodyPr/>
          <a:lstStyle/>
          <a:p>
            <a:r>
              <a:rPr lang="en-US" altLang="zh-CN">
                <a:latin typeface="+mj-ea"/>
              </a:rPr>
              <a:t>Oracle – pl/sql</a:t>
            </a:r>
            <a:endParaRPr lang="zh-CN" altLang="en-US"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AF588-0123-4606-A372-5BFE45216F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617785"/>
            <a:ext cx="7772870" cy="41734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>
                <a:latin typeface="+mn-ea"/>
              </a:rPr>
              <a:t> </a:t>
            </a:r>
            <a:r>
              <a:rPr lang="zh-CN" altLang="en-US">
                <a:latin typeface="+mn-ea"/>
              </a:rPr>
              <a:t>安装</a:t>
            </a:r>
            <a:r>
              <a:rPr lang="en-US" altLang="zh-CN" cap="none">
                <a:latin typeface="+mn-ea"/>
              </a:rPr>
              <a:t>oracle 11g</a:t>
            </a:r>
            <a:r>
              <a:rPr lang="zh-CN" altLang="en-US" cap="none">
                <a:latin typeface="+mn-ea"/>
              </a:rPr>
              <a:t>数据库</a:t>
            </a:r>
            <a:endParaRPr lang="en-US" altLang="zh-CN" cap="none">
              <a:latin typeface="+mn-ea"/>
            </a:endParaRPr>
          </a:p>
          <a:p>
            <a:pPr marL="0" indent="0">
              <a:buNone/>
            </a:pPr>
            <a:r>
              <a:rPr lang="en-US" altLang="zh-CN" sz="1800" cap="none">
                <a:latin typeface="+mn-ea"/>
              </a:rPr>
              <a:t>   E:\app\Administrator\product\11.2.0\client_1\network\admin</a:t>
            </a:r>
          </a:p>
          <a:p>
            <a:pPr marL="0" indent="0">
              <a:buNone/>
            </a:pPr>
            <a:r>
              <a:rPr lang="en-US" altLang="zh-CN" sz="1800" cap="none">
                <a:latin typeface="+mn-ea"/>
              </a:rPr>
              <a:t>   </a:t>
            </a:r>
            <a:r>
              <a:rPr lang="zh-CN" altLang="en-US" sz="1800" cap="none">
                <a:latin typeface="+mn-ea"/>
              </a:rPr>
              <a:t>数据库连接文件：</a:t>
            </a:r>
            <a:r>
              <a:rPr lang="en-US" altLang="zh-CN" sz="1800" cap="none">
                <a:latin typeface="+mn-ea"/>
              </a:rPr>
              <a:t>tnsnames.oRA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cap="none">
                <a:latin typeface="+mn-ea"/>
              </a:rPr>
              <a:t> </a:t>
            </a:r>
            <a:endParaRPr lang="zh-CN" altLang="en-US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5B3DA-A9F7-40B5-B7AE-912E536C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C20AA8-F610-42BE-B5CC-CFB1E94F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CCD73-3D8F-4795-B072-3794CE62679E}"/>
              </a:ext>
            </a:extLst>
          </p:cNvPr>
          <p:cNvSpPr/>
          <p:nvPr/>
        </p:nvSpPr>
        <p:spPr>
          <a:xfrm>
            <a:off x="4571765" y="1910861"/>
            <a:ext cx="4572000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zh-CN" altLang="en-US" sz="800">
                <a:latin typeface="+mn-ea"/>
              </a:rPr>
              <a:t># TNSNAMES.ORA Network Configuration File: c:\oracle\ora92\network\admin\tnsnames.ora</a:t>
            </a:r>
          </a:p>
          <a:p>
            <a:r>
              <a:rPr lang="zh-CN" altLang="en-US" sz="800">
                <a:latin typeface="+mn-ea"/>
              </a:rPr>
              <a:t># Generated by Oracle configuration tools.</a:t>
            </a:r>
          </a:p>
          <a:p>
            <a:endParaRPr lang="zh-CN" altLang="en-US" sz="800">
              <a:latin typeface="+mn-ea"/>
            </a:endParaRPr>
          </a:p>
          <a:p>
            <a:endParaRPr lang="zh-CN" altLang="en-US" sz="800">
              <a:latin typeface="+mn-ea"/>
            </a:endParaRPr>
          </a:p>
          <a:p>
            <a:endParaRPr lang="zh-CN" altLang="en-US" sz="800">
              <a:latin typeface="+mn-ea"/>
            </a:endParaRPr>
          </a:p>
          <a:p>
            <a:endParaRPr lang="zh-CN" altLang="en-US" sz="800">
              <a:latin typeface="+mn-ea"/>
            </a:endParaRPr>
          </a:p>
          <a:p>
            <a:endParaRPr lang="zh-CN" altLang="en-US" sz="800">
              <a:latin typeface="+mn-ea"/>
            </a:endParaRPr>
          </a:p>
          <a:p>
            <a:endParaRPr lang="zh-CN" altLang="en-US" sz="800">
              <a:latin typeface="+mn-ea"/>
            </a:endParaRPr>
          </a:p>
          <a:p>
            <a:r>
              <a:rPr lang="zh-CN" altLang="en-US" sz="800">
                <a:latin typeface="+mn-ea"/>
              </a:rPr>
              <a:t>TOPPROD_YINH =</a:t>
            </a:r>
          </a:p>
          <a:p>
            <a:r>
              <a:rPr lang="zh-CN" altLang="en-US" sz="800">
                <a:latin typeface="+mn-ea"/>
              </a:rPr>
              <a:t>  (DESCRIPTION =</a:t>
            </a:r>
          </a:p>
          <a:p>
            <a:r>
              <a:rPr lang="zh-CN" altLang="en-US" sz="800">
                <a:latin typeface="+mn-ea"/>
              </a:rPr>
              <a:t>    (ADDRESS_LIST =</a:t>
            </a:r>
          </a:p>
          <a:p>
            <a:r>
              <a:rPr lang="zh-CN" altLang="en-US" sz="800">
                <a:latin typeface="+mn-ea"/>
              </a:rPr>
              <a:t>      (ADDRESS = (PROTOCOL = TCP)(HOST = 192.168.1.21)(PORT = 1521))</a:t>
            </a:r>
          </a:p>
          <a:p>
            <a:r>
              <a:rPr lang="zh-CN" altLang="en-US" sz="800">
                <a:latin typeface="+mn-ea"/>
              </a:rPr>
              <a:t>    )</a:t>
            </a:r>
          </a:p>
          <a:p>
            <a:r>
              <a:rPr lang="zh-CN" altLang="en-US" sz="800">
                <a:latin typeface="+mn-ea"/>
              </a:rPr>
              <a:t>    (CONNECT_DATA =</a:t>
            </a:r>
          </a:p>
          <a:p>
            <a:r>
              <a:rPr lang="zh-CN" altLang="en-US" sz="800">
                <a:latin typeface="+mn-ea"/>
              </a:rPr>
              <a:t>      (SERVICE_NAME = TOPPROD)</a:t>
            </a:r>
          </a:p>
          <a:p>
            <a:r>
              <a:rPr lang="zh-CN" altLang="en-US" sz="800">
                <a:latin typeface="+mn-ea"/>
              </a:rPr>
              <a:t>    )</a:t>
            </a:r>
          </a:p>
          <a:p>
            <a:r>
              <a:rPr lang="zh-CN" altLang="en-US" sz="800">
                <a:latin typeface="+mn-ea"/>
              </a:rPr>
              <a:t>  )</a:t>
            </a:r>
          </a:p>
          <a:p>
            <a:r>
              <a:rPr lang="zh-CN" altLang="en-US" sz="800">
                <a:latin typeface="+mn-ea"/>
              </a:rPr>
              <a:t>TOPTEST_YINH =</a:t>
            </a:r>
          </a:p>
          <a:p>
            <a:r>
              <a:rPr lang="zh-CN" altLang="en-US" sz="800">
                <a:latin typeface="+mn-ea"/>
              </a:rPr>
              <a:t>  (DESCRIPTION =</a:t>
            </a:r>
          </a:p>
          <a:p>
            <a:r>
              <a:rPr lang="zh-CN" altLang="en-US" sz="800">
                <a:latin typeface="+mn-ea"/>
              </a:rPr>
              <a:t>    (ADDRESS_LIST =</a:t>
            </a:r>
          </a:p>
          <a:p>
            <a:r>
              <a:rPr lang="zh-CN" altLang="en-US" sz="800">
                <a:latin typeface="+mn-ea"/>
              </a:rPr>
              <a:t>      (ADDRESS = (PROTOCOL = TCP)(HOST = 192.168.1.21)(PORT = 1521))</a:t>
            </a:r>
          </a:p>
          <a:p>
            <a:r>
              <a:rPr lang="zh-CN" altLang="en-US" sz="800">
                <a:latin typeface="+mn-ea"/>
              </a:rPr>
              <a:t>    )</a:t>
            </a:r>
          </a:p>
          <a:p>
            <a:r>
              <a:rPr lang="zh-CN" altLang="en-US" sz="800">
                <a:latin typeface="+mn-ea"/>
              </a:rPr>
              <a:t>    (CONNECT_DATA =</a:t>
            </a:r>
          </a:p>
          <a:p>
            <a:r>
              <a:rPr lang="zh-CN" altLang="en-US" sz="800">
                <a:latin typeface="+mn-ea"/>
              </a:rPr>
              <a:t>      (SERVICE_NAME = TOPTEST)</a:t>
            </a:r>
          </a:p>
          <a:p>
            <a:r>
              <a:rPr lang="zh-CN" altLang="en-US" sz="800">
                <a:latin typeface="+mn-ea"/>
              </a:rPr>
              <a:t>    )</a:t>
            </a:r>
          </a:p>
          <a:p>
            <a:r>
              <a:rPr lang="zh-CN" altLang="en-US" sz="800">
                <a:latin typeface="+mn-ea"/>
              </a:rPr>
              <a:t>  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FAD32D-04DC-45AE-863B-EE3A9940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885"/>
            <a:ext cx="9144000" cy="65135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4E6F21-C3FC-4DE6-A4F7-FDEDD1CE47A5}"/>
              </a:ext>
            </a:extLst>
          </p:cNvPr>
          <p:cNvSpPr/>
          <p:nvPr/>
        </p:nvSpPr>
        <p:spPr>
          <a:xfrm>
            <a:off x="3226777" y="2602523"/>
            <a:ext cx="844061" cy="175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3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45AEF-052B-4A03-A678-B1212C47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00328"/>
          </a:xfrm>
          <a:solidFill>
            <a:schemeClr val="bg1">
              <a:lumMod val="75000"/>
              <a:alpha val="15000"/>
            </a:schemeClr>
          </a:solidFill>
        </p:spPr>
        <p:txBody>
          <a:bodyPr/>
          <a:lstStyle/>
          <a:p>
            <a:r>
              <a:rPr lang="zh-CN" altLang="en-US" cap="none">
                <a:latin typeface="+mj-ea"/>
              </a:rPr>
              <a:t>使用</a:t>
            </a:r>
            <a:r>
              <a:rPr lang="en-US" altLang="zh-CN" cap="none">
                <a:latin typeface="+mj-ea"/>
              </a:rPr>
              <a:t>pl</a:t>
            </a:r>
            <a:r>
              <a:rPr lang="zh-CN" altLang="en-US" cap="none">
                <a:latin typeface="+mj-ea"/>
              </a:rPr>
              <a:t>访问</a:t>
            </a:r>
            <a:r>
              <a:rPr lang="en-US" altLang="zh-CN" cap="none">
                <a:latin typeface="+mj-ea"/>
              </a:rPr>
              <a:t>tiptop</a:t>
            </a:r>
            <a:r>
              <a:rPr lang="zh-CN" altLang="en-US" cap="none">
                <a:latin typeface="+mj-ea"/>
              </a:rPr>
              <a:t>数据库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FE63657-1E6B-4908-A8E1-A77835BBD5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80894"/>
            <a:ext cx="4190476" cy="276190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5D0DC-D2C0-435A-BB30-9B9AAE8D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28403B-B861-4726-B760-8370CDBC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46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80B9D0-D556-46EC-8C1F-E65ABF7FD2DE}"/>
              </a:ext>
            </a:extLst>
          </p:cNvPr>
          <p:cNvGrpSpPr/>
          <p:nvPr/>
        </p:nvGrpSpPr>
        <p:grpSpPr>
          <a:xfrm>
            <a:off x="2303585" y="2681654"/>
            <a:ext cx="4356822" cy="940777"/>
            <a:chOff x="2303585" y="2681654"/>
            <a:chExt cx="4356822" cy="94077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66801F-A6E0-451D-81F6-081FF8E9E36B}"/>
                </a:ext>
              </a:extLst>
            </p:cNvPr>
            <p:cNvSpPr txBox="1"/>
            <p:nvPr/>
          </p:nvSpPr>
          <p:spPr>
            <a:xfrm>
              <a:off x="2303585" y="2681654"/>
              <a:ext cx="2189284" cy="940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D31A453-6F92-48FE-989A-A3E62B403317}"/>
                </a:ext>
              </a:extLst>
            </p:cNvPr>
            <p:cNvSpPr txBox="1"/>
            <p:nvPr/>
          </p:nvSpPr>
          <p:spPr>
            <a:xfrm>
              <a:off x="5090747" y="2971797"/>
              <a:ext cx="1569660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输入账号密码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29F6F33-6ECE-448D-BB26-084A452ACB65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4492869" y="3152043"/>
              <a:ext cx="597878" cy="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90AE439-3979-422D-AA86-865FE3C1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723"/>
            <a:ext cx="9074305" cy="68580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F47D370-7DAD-49A6-B503-B8D4199AD873}"/>
              </a:ext>
            </a:extLst>
          </p:cNvPr>
          <p:cNvSpPr/>
          <p:nvPr/>
        </p:nvSpPr>
        <p:spPr>
          <a:xfrm>
            <a:off x="0" y="2250831"/>
            <a:ext cx="325315" cy="272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7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C42F5-5AEC-4B54-84B9-5F22A476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09120"/>
          </a:xfrm>
          <a:solidFill>
            <a:schemeClr val="bg1">
              <a:lumMod val="75000"/>
              <a:alpha val="14000"/>
            </a:schemeClr>
          </a:solidFill>
        </p:spPr>
        <p:txBody>
          <a:bodyPr/>
          <a:lstStyle/>
          <a:p>
            <a:r>
              <a:rPr lang="en-US" altLang="zh-CN"/>
              <a:t>pl</a:t>
            </a:r>
            <a:r>
              <a:rPr lang="zh-CN" altLang="en-US"/>
              <a:t>数据导出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7F85AA-BE9F-44EF-BBED-2EDBF1B1B4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637201"/>
            <a:ext cx="6805714" cy="514348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1B8411-ECA2-4397-A81C-85B935E3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F7B661-56CD-4A68-9ADF-B3A99D750607}"/>
              </a:ext>
            </a:extLst>
          </p:cNvPr>
          <p:cNvGrpSpPr/>
          <p:nvPr/>
        </p:nvGrpSpPr>
        <p:grpSpPr>
          <a:xfrm>
            <a:off x="1661746" y="2461846"/>
            <a:ext cx="7482254" cy="562708"/>
            <a:chOff x="1661746" y="2461846"/>
            <a:chExt cx="7482254" cy="562708"/>
          </a:xfrm>
        </p:grpSpPr>
        <p:sp>
          <p:nvSpPr>
            <p:cNvPr id="7" name="流程图: 过程 6">
              <a:extLst>
                <a:ext uri="{FF2B5EF4-FFF2-40B4-BE49-F238E27FC236}">
                  <a16:creationId xmlns:a16="http://schemas.microsoft.com/office/drawing/2014/main" id="{2484EA7D-A599-4448-A5D3-141C744A0194}"/>
                </a:ext>
              </a:extLst>
            </p:cNvPr>
            <p:cNvSpPr/>
            <p:nvPr/>
          </p:nvSpPr>
          <p:spPr>
            <a:xfrm>
              <a:off x="1661746" y="2461846"/>
              <a:ext cx="5758962" cy="562708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BA9E808-2ED1-4FC4-BD4E-270AA720BAAF}"/>
                </a:ext>
              </a:extLst>
            </p:cNvPr>
            <p:cNvSpPr txBox="1"/>
            <p:nvPr/>
          </p:nvSpPr>
          <p:spPr>
            <a:xfrm>
              <a:off x="7640515" y="2461846"/>
              <a:ext cx="1503485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Sql</a:t>
              </a:r>
              <a:r>
                <a:rPr lang="zh-CN" altLang="en-US"/>
                <a:t>语法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FDD40ED-6DA0-43F4-A21B-1122BA6F4F5B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7420708" y="2646485"/>
              <a:ext cx="219807" cy="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44726C-E0AE-49DA-8DC8-47951411B1A8}"/>
              </a:ext>
            </a:extLst>
          </p:cNvPr>
          <p:cNvGrpSpPr/>
          <p:nvPr/>
        </p:nvGrpSpPr>
        <p:grpSpPr>
          <a:xfrm>
            <a:off x="1661746" y="3191608"/>
            <a:ext cx="7461940" cy="1670538"/>
            <a:chOff x="1661746" y="3191608"/>
            <a:chExt cx="7461940" cy="1670538"/>
          </a:xfrm>
        </p:grpSpPr>
        <p:sp>
          <p:nvSpPr>
            <p:cNvPr id="12" name="流程图: 过程 11">
              <a:extLst>
                <a:ext uri="{FF2B5EF4-FFF2-40B4-BE49-F238E27FC236}">
                  <a16:creationId xmlns:a16="http://schemas.microsoft.com/office/drawing/2014/main" id="{A956D107-F682-4339-8267-2C650CDF95D8}"/>
                </a:ext>
              </a:extLst>
            </p:cNvPr>
            <p:cNvSpPr/>
            <p:nvPr/>
          </p:nvSpPr>
          <p:spPr>
            <a:xfrm>
              <a:off x="1661746" y="3191608"/>
              <a:ext cx="5697416" cy="1670538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B18C98-5B2F-42A0-980A-C8FE12B1BCF0}"/>
                </a:ext>
              </a:extLst>
            </p:cNvPr>
            <p:cNvSpPr txBox="1"/>
            <p:nvPr/>
          </p:nvSpPr>
          <p:spPr>
            <a:xfrm>
              <a:off x="7784858" y="3895562"/>
              <a:ext cx="13388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查询的结果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26D580B-F360-4EB1-9CAF-F5182613199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339978" y="4080228"/>
              <a:ext cx="444880" cy="87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54A3BCB-9D45-4AA5-8957-07219BC441BF}"/>
              </a:ext>
            </a:extLst>
          </p:cNvPr>
          <p:cNvGrpSpPr/>
          <p:nvPr/>
        </p:nvGrpSpPr>
        <p:grpSpPr>
          <a:xfrm>
            <a:off x="1661746" y="4923692"/>
            <a:ext cx="7411915" cy="1856998"/>
            <a:chOff x="1661746" y="4923692"/>
            <a:chExt cx="7411915" cy="1856998"/>
          </a:xfrm>
        </p:grpSpPr>
        <p:sp>
          <p:nvSpPr>
            <p:cNvPr id="19" name="流程图: 过程 18">
              <a:extLst>
                <a:ext uri="{FF2B5EF4-FFF2-40B4-BE49-F238E27FC236}">
                  <a16:creationId xmlns:a16="http://schemas.microsoft.com/office/drawing/2014/main" id="{F132CE1E-BA48-42E1-8522-65656C853D67}"/>
                </a:ext>
              </a:extLst>
            </p:cNvPr>
            <p:cNvSpPr/>
            <p:nvPr/>
          </p:nvSpPr>
          <p:spPr>
            <a:xfrm>
              <a:off x="1661746" y="4923692"/>
              <a:ext cx="5829300" cy="1856998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2181A89-5B62-4A60-9E79-60CF6A792D4B}"/>
                </a:ext>
              </a:extLst>
            </p:cNvPr>
            <p:cNvSpPr txBox="1"/>
            <p:nvPr/>
          </p:nvSpPr>
          <p:spPr>
            <a:xfrm>
              <a:off x="7851530" y="5663329"/>
              <a:ext cx="1222131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导出数据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02346BA-C42A-463E-AEE4-29EBEF49E9E1}"/>
                </a:ext>
              </a:extLst>
            </p:cNvPr>
            <p:cNvCxnSpPr>
              <a:stCxn id="20" idx="1"/>
              <a:endCxn id="19" idx="3"/>
            </p:cNvCxnSpPr>
            <p:nvPr/>
          </p:nvCxnSpPr>
          <p:spPr>
            <a:xfrm flipH="1">
              <a:off x="7491046" y="5847995"/>
              <a:ext cx="360484" cy="419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2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35E1D-9FBC-4008-9C2F-7213D035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56367"/>
          </a:xfrm>
          <a:solidFill>
            <a:schemeClr val="bg1">
              <a:lumMod val="75000"/>
              <a:alpha val="18000"/>
            </a:schemeClr>
          </a:solidFill>
        </p:spPr>
        <p:txBody>
          <a:bodyPr/>
          <a:lstStyle/>
          <a:p>
            <a:r>
              <a:rPr lang="en-US" altLang="zh-CN"/>
              <a:t>PL</a:t>
            </a:r>
            <a:r>
              <a:rPr lang="zh-CN" altLang="en-US"/>
              <a:t>数据导入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15FA20-6600-40E7-A120-D42399D00E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21436"/>
            <a:ext cx="7034314" cy="531625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00A127-A3E9-488C-9FC0-C10C6DD5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B9A2A6-3C19-4303-B0B4-0EDE4D31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48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B88DDE-16C6-4D6C-96D2-03E592A94027}"/>
              </a:ext>
            </a:extLst>
          </p:cNvPr>
          <p:cNvGrpSpPr/>
          <p:nvPr/>
        </p:nvGrpSpPr>
        <p:grpSpPr>
          <a:xfrm>
            <a:off x="1591408" y="2444263"/>
            <a:ext cx="3735542" cy="369332"/>
            <a:chOff x="1591408" y="2444263"/>
            <a:chExt cx="3735542" cy="36933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06247DE-89CF-4CFE-93BF-8F00D4B67FA8}"/>
                </a:ext>
              </a:extLst>
            </p:cNvPr>
            <p:cNvSpPr/>
            <p:nvPr/>
          </p:nvSpPr>
          <p:spPr>
            <a:xfrm>
              <a:off x="1591408" y="2479431"/>
              <a:ext cx="2470638" cy="2901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27EF99E-7092-4561-8108-9B88248E4E52}"/>
                </a:ext>
              </a:extLst>
            </p:cNvPr>
            <p:cNvSpPr txBox="1"/>
            <p:nvPr/>
          </p:nvSpPr>
          <p:spPr>
            <a:xfrm>
              <a:off x="4387269" y="2444263"/>
              <a:ext cx="939681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Sql</a:t>
              </a:r>
              <a:r>
                <a:rPr lang="zh-CN" altLang="en-US"/>
                <a:t>语法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5343468-EEBB-416C-8AAE-D62CB6FC03C7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4062047" y="2628929"/>
              <a:ext cx="3252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FF4BEE-48FA-40B3-A73B-531404C56768}"/>
              </a:ext>
            </a:extLst>
          </p:cNvPr>
          <p:cNvGrpSpPr/>
          <p:nvPr/>
        </p:nvGrpSpPr>
        <p:grpSpPr>
          <a:xfrm>
            <a:off x="1811215" y="2936631"/>
            <a:ext cx="4053256" cy="707877"/>
            <a:chOff x="1811215" y="2936631"/>
            <a:chExt cx="4053256" cy="70787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78909D4-0483-4DC0-A526-1052234E131E}"/>
                </a:ext>
              </a:extLst>
            </p:cNvPr>
            <p:cNvSpPr/>
            <p:nvPr/>
          </p:nvSpPr>
          <p:spPr>
            <a:xfrm>
              <a:off x="1811215" y="2936631"/>
              <a:ext cx="1468316" cy="4923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BEB6E7-62EA-4EF1-9370-46700D25061C}"/>
                </a:ext>
              </a:extLst>
            </p:cNvPr>
            <p:cNvSpPr txBox="1"/>
            <p:nvPr/>
          </p:nvSpPr>
          <p:spPr>
            <a:xfrm>
              <a:off x="3552093" y="2998177"/>
              <a:ext cx="2312378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点击锁图标解锁</a:t>
              </a:r>
              <a:endParaRPr lang="en-US" altLang="zh-CN"/>
            </a:p>
            <a:p>
              <a:r>
                <a:rPr lang="zh-CN" altLang="en-US"/>
                <a:t>出现蓝色粘贴过来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10D5A73-AA95-4AD8-A052-68C05755634E}"/>
                </a:ext>
              </a:extLst>
            </p:cNvPr>
            <p:cNvCxnSpPr>
              <a:cxnSpLocks/>
              <a:stCxn id="14" idx="1"/>
              <a:endCxn id="13" idx="6"/>
            </p:cNvCxnSpPr>
            <p:nvPr/>
          </p:nvCxnSpPr>
          <p:spPr>
            <a:xfrm flipH="1" flipV="1">
              <a:off x="3279531" y="3182816"/>
              <a:ext cx="272562" cy="1385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22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BEFC2-38DF-4BA9-9E38-B9699691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73951"/>
          </a:xfrm>
          <a:solidFill>
            <a:schemeClr val="bg1">
              <a:lumMod val="75000"/>
              <a:alpha val="13000"/>
            </a:schemeClr>
          </a:solidFill>
        </p:spPr>
        <p:txBody>
          <a:bodyPr/>
          <a:lstStyle/>
          <a:p>
            <a:r>
              <a:rPr lang="zh-CN" altLang="en-US"/>
              <a:t>基本资料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1EBBD19-4A7D-4D74-BBA9-76CB593FA4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7503" y="1342230"/>
            <a:ext cx="2269131" cy="543549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F5F16-9827-4DE0-B057-565C446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30CBFA-7065-4838-8183-1F092D43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49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ED43BC7-F8E9-4668-BA56-C0ACDA282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72793"/>
              </p:ext>
            </p:extLst>
          </p:nvPr>
        </p:nvGraphicFramePr>
        <p:xfrm>
          <a:off x="2945336" y="1477116"/>
          <a:ext cx="5706424" cy="5165722"/>
        </p:xfrm>
        <a:graphic>
          <a:graphicData uri="http://schemas.openxmlformats.org/drawingml/2006/table">
            <a:tbl>
              <a:tblPr/>
              <a:tblGrid>
                <a:gridCol w="779087">
                  <a:extLst>
                    <a:ext uri="{9D8B030D-6E8A-4147-A177-3AD203B41FA5}">
                      <a16:colId xmlns:a16="http://schemas.microsoft.com/office/drawing/2014/main" val="595435452"/>
                    </a:ext>
                  </a:extLst>
                </a:gridCol>
                <a:gridCol w="2856427">
                  <a:extLst>
                    <a:ext uri="{9D8B030D-6E8A-4147-A177-3AD203B41FA5}">
                      <a16:colId xmlns:a16="http://schemas.microsoft.com/office/drawing/2014/main" val="1417611967"/>
                    </a:ext>
                  </a:extLst>
                </a:gridCol>
                <a:gridCol w="856928">
                  <a:extLst>
                    <a:ext uri="{9D8B030D-6E8A-4147-A177-3AD203B41FA5}">
                      <a16:colId xmlns:a16="http://schemas.microsoft.com/office/drawing/2014/main" val="1462414486"/>
                    </a:ext>
                  </a:extLst>
                </a:gridCol>
                <a:gridCol w="1213982">
                  <a:extLst>
                    <a:ext uri="{9D8B030D-6E8A-4147-A177-3AD203B41FA5}">
                      <a16:colId xmlns:a16="http://schemas.microsoft.com/office/drawing/2014/main" val="2057877822"/>
                    </a:ext>
                  </a:extLst>
                </a:gridCol>
              </a:tblGrid>
              <a:tr h="181649">
                <a:tc rowSpan="2">
                  <a:txBody>
                    <a:bodyPr/>
                    <a:lstStyle/>
                    <a:p>
                      <a:pPr algn="ctr" fontAlgn="auto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作业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kumimoji="0" lang="zh-CN" altLang="en-US" sz="1100" u="none" strike="noStrike" kern="1200">
                          <a:solidFill>
                            <a:srgbClr val="FF0000"/>
                          </a:solidFill>
                          <a:effectLst/>
                        </a:rPr>
                        <a:t>程序</a:t>
                      </a:r>
                      <a:endParaRPr kumimoji="0" lang="zh-CN" altLang="en-US" sz="1100" u="none" strike="noStrike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档案代号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765482"/>
                  </a:ext>
                </a:extLst>
              </a:tr>
              <a:tr h="1816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127908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hlinkClick r:id="rId3" action="ppaction://hlinksldjump"/>
                        </a:rPr>
                        <a:t>法人基本数据建立作业</a:t>
                      </a:r>
                      <a:endParaRPr lang="zh-TW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aooi930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azt_file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86921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集团架构数据维护作业</a:t>
                      </a:r>
                      <a:endParaRPr lang="zh-TW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aooi931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azw_file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34565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多工厂控制参数设定</a:t>
                      </a:r>
                      <a:r>
                        <a:rPr lang="en-US" altLang="zh-TW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(aoos900)</a:t>
                      </a:r>
                      <a:endParaRPr lang="en-US" altLang="zh-TW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aoos900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aaz_file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634085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工厂基本资料维护</a:t>
                      </a:r>
                      <a:r>
                        <a:rPr lang="en-US" altLang="zh-TW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(aooi901)</a:t>
                      </a:r>
                      <a:endParaRPr lang="en-US" altLang="zh-TW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aooi901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azp_file/azq_file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919802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工厂使用系统关连性设定</a:t>
                      </a:r>
                      <a:endParaRPr lang="zh-TW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aooi902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azr_file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321722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帐别会计期间参数配置文件</a:t>
                      </a:r>
                      <a:r>
                        <a:rPr lang="en-US" altLang="zh-TW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(aoos021)</a:t>
                      </a:r>
                      <a:endParaRPr lang="en-US" altLang="zh-TW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aoos021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azm_file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695375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帐别周历期间产生作业</a:t>
                      </a:r>
                      <a:r>
                        <a:rPr lang="en-US" altLang="zh-TW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(aoos031)</a:t>
                      </a:r>
                      <a:endParaRPr lang="en-US" altLang="zh-TW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aoos031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azn_file</a:t>
                      </a:r>
                      <a:endParaRPr lang="en-US" sz="1100" b="1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295748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编码性质说明维护</a:t>
                      </a:r>
                      <a:endParaRPr lang="zh-TW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aooi401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geh_file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56131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编码独立段数据维护</a:t>
                      </a:r>
                      <a:endParaRPr lang="zh-TW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aooi403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gej_file/gek_file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46673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编码类别数据维护</a:t>
                      </a:r>
                      <a:endParaRPr lang="zh-TW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aooi402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gei_file/gel_file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3880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整体系统</a:t>
                      </a:r>
                      <a:endParaRPr lang="zh-CN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编码规则维护作业</a:t>
                      </a:r>
                      <a:endParaRPr lang="zh-TW" alt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aooi400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gef_file/geg_file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17809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整体基本</a:t>
                      </a:r>
                      <a:endParaRPr lang="zh-CN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工作行事历维护作业</a:t>
                      </a:r>
                      <a:endParaRPr lang="zh-TW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asmi400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sme_file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58244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整体基本</a:t>
                      </a:r>
                      <a:endParaRPr lang="zh-CN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工作行事历产生作业</a:t>
                      </a:r>
                      <a:endParaRPr lang="zh-TW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asmp400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sme_file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8872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整体基本</a:t>
                      </a:r>
                      <a:endParaRPr lang="zh-CN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制造管理系统月结</a:t>
                      </a:r>
                      <a:endParaRPr lang="zh-TW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asmp610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sma_file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901558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整体基本</a:t>
                      </a:r>
                      <a:endParaRPr lang="zh-CN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制造管理系统成会关帐</a:t>
                      </a:r>
                      <a:endParaRPr lang="zh-TW" alt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asmp620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B050"/>
                          </a:solidFill>
                          <a:effectLst/>
                        </a:rPr>
                        <a:t>sma_file</a:t>
                      </a:r>
                      <a:endParaRPr lang="en-US" sz="1100" b="1" i="0" u="none" strike="noStrike">
                        <a:solidFill>
                          <a:srgbClr val="00B05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61486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权限类别建立作业</a:t>
                      </a:r>
                      <a:r>
                        <a:rPr lang="en-US" altLang="zh-TW" sz="1100" u="none" strike="noStrike">
                          <a:solidFill>
                            <a:srgbClr val="FF0000"/>
                          </a:solidFill>
                          <a:effectLst/>
                        </a:rPr>
                        <a:t>(p_zw) </a:t>
                      </a:r>
                      <a:endParaRPr lang="en-US" altLang="zh-TW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p_zw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zw_file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92350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使用者档</a:t>
                      </a:r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p_zx)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p_zx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zx_file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42429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执行权限设定作业</a:t>
                      </a:r>
                      <a:r>
                        <a:rPr lang="en-US" altLang="zh-TW" sz="1100" u="none" strike="noStrike">
                          <a:solidFill>
                            <a:srgbClr val="FF0000"/>
                          </a:solidFill>
                          <a:effectLst/>
                        </a:rPr>
                        <a:t>(p_zy) </a:t>
                      </a:r>
                      <a:endParaRPr lang="en-US" altLang="zh-TW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p_zy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zy_file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68968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用户权力类别设定作业</a:t>
                      </a:r>
                      <a:endParaRPr lang="zh-TW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p_zxw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zxw_file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83176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用户数据库权限设定作业</a:t>
                      </a:r>
                      <a:endParaRPr lang="zh-TW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p_zxy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100" u="none" strike="noStrike" kern="1200">
                          <a:solidFill>
                            <a:srgbClr val="FF0000"/>
                          </a:solidFill>
                          <a:effectLst/>
                        </a:rPr>
                        <a:t>zxy_file</a:t>
                      </a:r>
                      <a:endParaRPr kumimoji="0" lang="en-US" sz="1100" u="none" strike="noStrike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65538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程序数据建立作业 </a:t>
                      </a:r>
                      <a:endParaRPr lang="zh-TW" altLang="en-US" sz="1100" b="1" i="0" u="none" strike="noStrike">
                        <a:solidFill>
                          <a:srgbClr val="FF0000"/>
                        </a:solidFill>
                        <a:effectLst/>
                        <a:latin typeface="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p_zz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zz_file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40289"/>
                  </a:ext>
                </a:extLst>
              </a:tr>
              <a:tr h="21829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系统管理</a:t>
                      </a:r>
                      <a:endParaRPr lang="zh-CN" alt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目录文件</a:t>
                      </a:r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p_zm)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p_zm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zm_file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6478" marR="6478" marT="6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4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81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09601"/>
            <a:ext cx="7773338" cy="1132114"/>
          </a:xfr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/>
              <a:t>浏览器</a:t>
            </a:r>
            <a:r>
              <a:rPr lang="en-US" altLang="zh-CN">
                <a:latin typeface="+mj-ea"/>
                <a:ea typeface="+mj-ea"/>
              </a:rPr>
              <a:t>(1/2)</a:t>
            </a:r>
            <a:endParaRPr lang="zh-CN" altLang="en-US">
              <a:latin typeface="+mj-ea"/>
              <a:ea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7410" y="1825411"/>
            <a:ext cx="6026602" cy="46825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01486" y="2377438"/>
            <a:ext cx="156966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>
                <a:latin typeface="+mn-ea"/>
              </a:rPr>
              <a:t>TIPTOP</a:t>
            </a:r>
            <a:r>
              <a:rPr lang="zh-CN" altLang="en-US">
                <a:latin typeface="+mn-ea"/>
              </a:rPr>
              <a:t>主机</a:t>
            </a:r>
            <a:r>
              <a:rPr lang="en-US" altLang="zh-CN">
                <a:latin typeface="+mn-ea"/>
              </a:rPr>
              <a:t>IP</a:t>
            </a:r>
            <a:endParaRPr lang="zh-CN" altLang="en-US">
              <a:latin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1785257" y="2159726"/>
            <a:ext cx="1059" cy="21771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683724" y="2011680"/>
            <a:ext cx="570220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http://&lt;IP Address&gt;/tiptop.html (</a:t>
            </a:r>
            <a:r>
              <a:rPr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正式区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http://&lt;IP Address&gt;/toptest.html (</a:t>
            </a:r>
            <a:r>
              <a:rPr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测试区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http://&lt;IP Address&gt;/topstd.html (</a:t>
            </a:r>
            <a:r>
              <a:rPr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标准区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/>
              <a:t>EX</a:t>
            </a:r>
            <a:r>
              <a:rPr lang="zh-CN" altLang="en-US"/>
              <a:t>： </a:t>
            </a:r>
            <a:r>
              <a:rPr lang="en-US" altLang="zh-CN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http://192.168.1.21/tiptop.html</a:t>
            </a:r>
            <a:endParaRPr lang="zh-CN" alt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464526" y="2159726"/>
            <a:ext cx="1236617" cy="2177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53A00CA-D8FB-422C-A5CE-F1CA88168C20}"/>
              </a:ext>
            </a:extLst>
          </p:cNvPr>
          <p:cNvSpPr/>
          <p:nvPr/>
        </p:nvSpPr>
        <p:spPr>
          <a:xfrm>
            <a:off x="1863968" y="5965163"/>
            <a:ext cx="914400" cy="20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点击</a:t>
            </a:r>
          </a:p>
        </p:txBody>
      </p:sp>
    </p:spTree>
    <p:extLst>
      <p:ext uri="{BB962C8B-B14F-4D97-AF65-F5344CB8AC3E}">
        <p14:creationId xmlns:p14="http://schemas.microsoft.com/office/powerpoint/2010/main" val="8004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B65A17-6506-4FCA-A33F-F97A6D1340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575655"/>
            <a:ext cx="2282824" cy="34242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1B7285-1DB2-48C8-A2A1-4FF965ED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700328"/>
          </a:xfrm>
          <a:solidFill>
            <a:schemeClr val="bg1">
              <a:lumMod val="75000"/>
              <a:alpha val="21000"/>
            </a:schemeClr>
          </a:solidFill>
        </p:spPr>
        <p:txBody>
          <a:bodyPr/>
          <a:lstStyle/>
          <a:p>
            <a:r>
              <a:rPr lang="zh-CN" altLang="en-US"/>
              <a:t>整体系统资料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5B150-0C5F-4AB4-8A30-2EEA7755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646389-9E41-43DB-956E-B1813755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8B2E15-8BFD-4D48-9665-8F334EFF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20" y="1635368"/>
            <a:ext cx="8062079" cy="52400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2DC7AF-5A8F-4313-8749-C357A6D36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00" y="1635368"/>
            <a:ext cx="6800000" cy="5628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6B8A24-8027-4CFA-9932-7069446F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001" y="1635368"/>
            <a:ext cx="4480999" cy="53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-images.jianshu.io/upload_images/1748095-65a7af9621789df4?imageMogr2/auto-orient/strip%7CimageView2/2/w/670">
            <a:extLst>
              <a:ext uri="{FF2B5EF4-FFF2-40B4-BE49-F238E27FC236}">
                <a16:creationId xmlns:a16="http://schemas.microsoft.com/office/drawing/2014/main" id="{03D0325C-05DD-4151-A0F4-39C63A16EB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647825"/>
            <a:ext cx="63817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9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1027402"/>
          </a:xfrm>
          <a:solidFill>
            <a:schemeClr val="bg1">
              <a:lumMod val="85000"/>
              <a:alpha val="27000"/>
            </a:schemeClr>
          </a:solidFill>
        </p:spPr>
        <p:txBody>
          <a:bodyPr/>
          <a:lstStyle/>
          <a:p>
            <a:r>
              <a:rPr lang="zh-CN" altLang="en-US"/>
              <a:t>浏览器</a:t>
            </a:r>
            <a:r>
              <a:rPr lang="en-US" altLang="zh-CN">
                <a:latin typeface="+mj-ea"/>
              </a:rPr>
              <a:t>(2/2)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6579" y="1992498"/>
            <a:ext cx="7009058" cy="344165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6579" y="1634544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FF0000"/>
                </a:solidFill>
              </a:rPr>
              <a:t>第一次登陆时会安装</a:t>
            </a:r>
            <a:r>
              <a:rPr lang="en-US" altLang="zh-CN">
                <a:solidFill>
                  <a:srgbClr val="FF0000"/>
                </a:solidFill>
              </a:rPr>
              <a:t>GDC</a:t>
            </a:r>
            <a:r>
              <a:rPr lang="zh-CN" altLang="en-US">
                <a:solidFill>
                  <a:srgbClr val="FF0000"/>
                </a:solidFill>
              </a:rPr>
              <a:t>画面如下图：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43" y="3527093"/>
            <a:ext cx="6942857" cy="3330907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1410789" y="1992498"/>
            <a:ext cx="3431177" cy="12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7949" y="5780729"/>
            <a:ext cx="1627369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安装完成后</a:t>
            </a:r>
          </a:p>
        </p:txBody>
      </p:sp>
    </p:spTree>
    <p:extLst>
      <p:ext uri="{BB962C8B-B14F-4D97-AF65-F5344CB8AC3E}">
        <p14:creationId xmlns:p14="http://schemas.microsoft.com/office/powerpoint/2010/main" val="386714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153041"/>
          </a:xfrm>
        </p:spPr>
        <p:txBody>
          <a:bodyPr/>
          <a:lstStyle/>
          <a:p>
            <a:r>
              <a:rPr lang="zh-CN" altLang="en-US"/>
              <a:t>浏览器问题补充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330" y="1863634"/>
            <a:ext cx="7772870" cy="3927567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 </a:t>
            </a:r>
            <a:r>
              <a:rPr lang="zh-CN" altLang="en-US"/>
              <a:t>第一次安装</a:t>
            </a:r>
            <a:r>
              <a:rPr lang="en-US" altLang="zh-CN"/>
              <a:t>GDC</a:t>
            </a:r>
            <a:r>
              <a:rPr lang="zh-CN" altLang="en-US"/>
              <a:t>之前需要做一些准备工作</a:t>
            </a:r>
            <a:endParaRPr lang="en-US" altLang="zh-CN"/>
          </a:p>
          <a:p>
            <a:pPr marL="457200" indent="457200">
              <a:buFont typeface="+mj-ea"/>
              <a:buAutoNum type="circleNumDbPlain"/>
            </a:pPr>
            <a:r>
              <a:rPr lang="zh-CN" altLang="en-US"/>
              <a:t>推荐使用</a:t>
            </a:r>
            <a:r>
              <a:rPr lang="en-US" altLang="zh-CN"/>
              <a:t>IE11</a:t>
            </a:r>
            <a:r>
              <a:rPr lang="zh-CN" altLang="en-US"/>
              <a:t>，谷歌无法使用</a:t>
            </a:r>
            <a:endParaRPr lang="en-US" altLang="zh-CN"/>
          </a:p>
          <a:p>
            <a:pPr marL="457200" indent="457200">
              <a:buFont typeface="+mj-ea"/>
              <a:buAutoNum type="circleNumDbPlain"/>
            </a:pPr>
            <a:r>
              <a:rPr lang="zh-CN" altLang="en-US"/>
              <a:t>设置信任站点 </a:t>
            </a:r>
            <a:r>
              <a:rPr lang="en-US" altLang="zh-CN"/>
              <a:t>	</a:t>
            </a:r>
            <a:r>
              <a:rPr lang="zh-CN" altLang="en-US"/>
              <a:t>工具 </a:t>
            </a:r>
            <a:r>
              <a:rPr lang="en-US" altLang="zh-CN">
                <a:sym typeface="Wingdings" panose="05000000000000000000" pitchFamily="2" charset="2"/>
              </a:rPr>
              <a:t>Internet</a:t>
            </a:r>
            <a:r>
              <a:rPr lang="zh-CN" altLang="en-US">
                <a:sym typeface="Wingdings" panose="05000000000000000000" pitchFamily="2" charset="2"/>
              </a:rPr>
              <a:t>选项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添加信任站点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 </a:t>
            </a:r>
            <a:r>
              <a:rPr lang="zh-CN" altLang="en-US"/>
              <a:t>安装</a:t>
            </a:r>
            <a:r>
              <a:rPr lang="en-US" altLang="zh-CN"/>
              <a:t>active</a:t>
            </a:r>
            <a:r>
              <a:rPr lang="zh-CN" altLang="en-US"/>
              <a:t>控件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87" y="1933303"/>
            <a:ext cx="1003909" cy="8057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090" y="242684"/>
            <a:ext cx="9638095" cy="6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957733"/>
          </a:xfrm>
          <a:solidFill>
            <a:schemeClr val="bg1">
              <a:lumMod val="85000"/>
              <a:alpha val="28000"/>
            </a:schemeClr>
          </a:solidFill>
        </p:spPr>
        <p:txBody>
          <a:bodyPr/>
          <a:lstStyle/>
          <a:p>
            <a:r>
              <a:rPr lang="en-US" altLang="zh-CN" b="1">
                <a:latin typeface="+mj-ea"/>
              </a:rPr>
              <a:t>TIPTOP </a:t>
            </a:r>
            <a:r>
              <a:rPr lang="zh-CN" altLang="en-US" b="1">
                <a:latin typeface="+mj-ea"/>
              </a:rPr>
              <a:t>登入画面 </a:t>
            </a:r>
            <a:r>
              <a:rPr lang="en-US" altLang="zh-CN" b="1">
                <a:latin typeface="+mj-ea"/>
              </a:rPr>
              <a:t>( aoos901 )</a:t>
            </a:r>
            <a:endParaRPr lang="zh-CN" altLang="en-US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3753" y="2116320"/>
            <a:ext cx="5779350" cy="421481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7680" y="157625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多营运中心用户登录选择画面：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56503" y="4450080"/>
            <a:ext cx="1107996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/>
              <a:t>开窗查询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283131" y="3735977"/>
            <a:ext cx="2185852" cy="20465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25440" y="4955177"/>
            <a:ext cx="1362313" cy="870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831671" y="4793285"/>
            <a:ext cx="203132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/>
              <a:t>有权限登入数据库</a:t>
            </a:r>
          </a:p>
        </p:txBody>
      </p:sp>
    </p:spTree>
    <p:extLst>
      <p:ext uri="{BB962C8B-B14F-4D97-AF65-F5344CB8AC3E}">
        <p14:creationId xmlns:p14="http://schemas.microsoft.com/office/powerpoint/2010/main" val="217038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748728"/>
          </a:xfrm>
          <a:solidFill>
            <a:schemeClr val="bg1">
              <a:lumMod val="85000"/>
              <a:alpha val="25000"/>
            </a:schemeClr>
          </a:solidFill>
        </p:spPr>
        <p:txBody>
          <a:bodyPr/>
          <a:lstStyle/>
          <a:p>
            <a:r>
              <a:rPr lang="en-US" altLang="zh-CN" b="1">
                <a:latin typeface="+mj-ea"/>
              </a:rPr>
              <a:t>TIPTOP </a:t>
            </a:r>
            <a:r>
              <a:rPr lang="zh-CN" altLang="en-US" b="1">
                <a:latin typeface="+mj-ea"/>
              </a:rPr>
              <a:t>系统入口 </a:t>
            </a:r>
            <a:r>
              <a:rPr lang="en-US" altLang="zh-CN" b="1">
                <a:latin typeface="+mj-ea"/>
              </a:rPr>
              <a:t>( </a:t>
            </a:r>
            <a:r>
              <a:rPr lang="en-US" altLang="zh-CN" b="1" cap="none">
                <a:latin typeface="+mj-ea"/>
              </a:rPr>
              <a:t>udm7</a:t>
            </a:r>
            <a:r>
              <a:rPr lang="en-US" altLang="zh-CN" b="1">
                <a:latin typeface="+mj-ea"/>
              </a:rPr>
              <a:t> )</a:t>
            </a:r>
            <a:endParaRPr lang="zh-CN" altLang="en-US">
              <a:latin typeface="+mj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332" y="1463655"/>
            <a:ext cx="7773338" cy="524194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AEDD-4090-4F60-91A5-FFEB9F7C9171}" type="datetime1">
              <a:rPr lang="zh-CN" altLang="en-US" smtClean="0"/>
              <a:t>2017/12/30 Saturday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A1-B6F2-44AD-81A1-739FB2ACE53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77000" y="3013168"/>
            <a:ext cx="4647426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执行程式：</a:t>
            </a:r>
            <a:endParaRPr lang="en-US" altLang="zh-CN" sz="240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>
                <a:solidFill>
                  <a:srgbClr val="FF0000"/>
                </a:solidFill>
                <a:latin typeface="+mn-ea"/>
              </a:rPr>
              <a:t>StarMenu</a:t>
            </a:r>
            <a:r>
              <a:rPr lang="zh-CN" altLang="en-US" sz="2400">
                <a:solidFill>
                  <a:srgbClr val="FF0000"/>
                </a:solidFill>
              </a:rPr>
              <a:t>中双击要执行的程式</a:t>
            </a:r>
            <a:endParaRPr lang="en-US" altLang="zh-CN" sz="240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>
                <a:solidFill>
                  <a:srgbClr val="FF0000"/>
                </a:solidFill>
              </a:rPr>
              <a:t>直接输入程式代号</a:t>
            </a:r>
            <a:endParaRPr lang="en-US" altLang="zh-CN" sz="240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>
                <a:solidFill>
                  <a:srgbClr val="FF0000"/>
                </a:solidFill>
              </a:rPr>
              <a:t>编辑我的最爱，点执行</a:t>
            </a:r>
            <a:endParaRPr lang="en-US" altLang="zh-CN" sz="240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FF0000"/>
                </a:solidFill>
              </a:rPr>
              <a:t> 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54926" y="2307771"/>
            <a:ext cx="287383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36722" y="1894113"/>
            <a:ext cx="287383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9056" y="2682237"/>
            <a:ext cx="287383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6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1318</TotalTime>
  <Words>2588</Words>
  <Application>Microsoft Office PowerPoint</Application>
  <PresentationFormat>全屏显示(4:3)</PresentationFormat>
  <Paragraphs>944</Paragraphs>
  <Slides>51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細明體</vt:lpstr>
      <vt:lpstr>新細明體</vt:lpstr>
      <vt:lpstr>等线</vt:lpstr>
      <vt:lpstr>宋体</vt:lpstr>
      <vt:lpstr>微軟正黑體,Bold</vt:lpstr>
      <vt:lpstr>Arial</vt:lpstr>
      <vt:lpstr>Courier New</vt:lpstr>
      <vt:lpstr>Times New Roman</vt:lpstr>
      <vt:lpstr>Tw Cen MT</vt:lpstr>
      <vt:lpstr>Wingdings</vt:lpstr>
      <vt:lpstr>水滴</vt:lpstr>
      <vt:lpstr>Tiptop gp教育训练  系统管理</vt:lpstr>
      <vt:lpstr>课程大纲</vt:lpstr>
      <vt:lpstr>TIPTOP GP 联机方式</vt:lpstr>
      <vt:lpstr>TIPTOP GP 具体连接</vt:lpstr>
      <vt:lpstr>浏览器(1/2)</vt:lpstr>
      <vt:lpstr>浏览器(2/2)</vt:lpstr>
      <vt:lpstr>浏览器问题补充</vt:lpstr>
      <vt:lpstr>TIPTOP 登入画面 ( aoos901 )</vt:lpstr>
      <vt:lpstr>TIPTOP 系统入口 ( udm7 )</vt:lpstr>
      <vt:lpstr>编辑我的最爱( p_favorite )</vt:lpstr>
      <vt:lpstr>系统基本程序类型</vt:lpstr>
      <vt:lpstr>单檔(apmi600)</vt:lpstr>
      <vt:lpstr>单档多栏(aooi050)</vt:lpstr>
      <vt:lpstr>假双档类型(apmi254)</vt:lpstr>
      <vt:lpstr>多档类型(abmi600)</vt:lpstr>
      <vt:lpstr>补充：查询条件</vt:lpstr>
      <vt:lpstr>数据库建立与设定</vt:lpstr>
      <vt:lpstr>法人基本数据建立作业( aooi930)</vt:lpstr>
      <vt:lpstr>集团架构维护作业( aooi931 )</vt:lpstr>
      <vt:lpstr>p_create_schema数据库建立工具说明</vt:lpstr>
      <vt:lpstr>营运中心建立后维护</vt:lpstr>
      <vt:lpstr>多工厂控制参数设定(aoos900)</vt:lpstr>
      <vt:lpstr>tiptop上建立使用者账号 (p_zx)</vt:lpstr>
      <vt:lpstr>权限控管设定</vt:lpstr>
      <vt:lpstr>TIPTOP 系统权限控管</vt:lpstr>
      <vt:lpstr>权限问题</vt:lpstr>
      <vt:lpstr>画面字段显示整体设定 ( p_per )</vt:lpstr>
      <vt:lpstr>画面字段显示权限设定 (p_perright)</vt:lpstr>
      <vt:lpstr>程式资料建立p_zz</vt:lpstr>
      <vt:lpstr>系统闲置控管设定</vt:lpstr>
      <vt:lpstr>系统闲置控管设定</vt:lpstr>
      <vt:lpstr>图形化系统流程设定</vt:lpstr>
      <vt:lpstr>指定程式所属群组</vt:lpstr>
      <vt:lpstr>标准作业sop</vt:lpstr>
      <vt:lpstr>补充</vt:lpstr>
      <vt:lpstr>补充1：自定义栏位规格</vt:lpstr>
      <vt:lpstr>补充2：字段串查</vt:lpstr>
      <vt:lpstr>补充3：p-query</vt:lpstr>
      <vt:lpstr>数据库管理p_zta</vt:lpstr>
      <vt:lpstr>开账转档流程</vt:lpstr>
      <vt:lpstr>开账转档</vt:lpstr>
      <vt:lpstr>料号基础数据及问题</vt:lpstr>
      <vt:lpstr>宽度+size规则</vt:lpstr>
      <vt:lpstr>建立宽度+size步骤</vt:lpstr>
      <vt:lpstr>Oracle – pl/sql</vt:lpstr>
      <vt:lpstr>使用pl访问tiptop数据库</vt:lpstr>
      <vt:lpstr>pl数据导出</vt:lpstr>
      <vt:lpstr>PL数据导入</vt:lpstr>
      <vt:lpstr>基本资料</vt:lpstr>
      <vt:lpstr>整体系统资料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YHC</dc:creator>
  <cp:lastModifiedBy>YHC</cp:lastModifiedBy>
  <cp:revision>90</cp:revision>
  <dcterms:created xsi:type="dcterms:W3CDTF">2017-12-28T00:28:42Z</dcterms:created>
  <dcterms:modified xsi:type="dcterms:W3CDTF">2017-12-30T08:06:33Z</dcterms:modified>
</cp:coreProperties>
</file>